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8"/>
  </p:notesMasterIdLst>
  <p:handoutMasterIdLst>
    <p:handoutMasterId r:id="rId29"/>
  </p:handoutMasterIdLst>
  <p:sldIdLst>
    <p:sldId id="257" r:id="rId2"/>
    <p:sldId id="259" r:id="rId3"/>
    <p:sldId id="263" r:id="rId4"/>
    <p:sldId id="267" r:id="rId5"/>
    <p:sldId id="268" r:id="rId6"/>
    <p:sldId id="261" r:id="rId7"/>
    <p:sldId id="271" r:id="rId8"/>
    <p:sldId id="275" r:id="rId9"/>
    <p:sldId id="276" r:id="rId10"/>
    <p:sldId id="272" r:id="rId11"/>
    <p:sldId id="274" r:id="rId12"/>
    <p:sldId id="273" r:id="rId13"/>
    <p:sldId id="264" r:id="rId14"/>
    <p:sldId id="266" r:id="rId15"/>
    <p:sldId id="285" r:id="rId16"/>
    <p:sldId id="286" r:id="rId17"/>
    <p:sldId id="288" r:id="rId18"/>
    <p:sldId id="289" r:id="rId19"/>
    <p:sldId id="295" r:id="rId20"/>
    <p:sldId id="296" r:id="rId21"/>
    <p:sldId id="297" r:id="rId22"/>
    <p:sldId id="298" r:id="rId23"/>
    <p:sldId id="299" r:id="rId24"/>
    <p:sldId id="304" r:id="rId25"/>
    <p:sldId id="305" r:id="rId26"/>
    <p:sldId id="306" r:id="rId2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50021"/>
    <a:srgbClr val="CC3300"/>
    <a:srgbClr val="336600"/>
    <a:srgbClr val="009900"/>
    <a:srgbClr val="800080"/>
    <a:srgbClr val="33CC33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99" autoAdjust="0"/>
    <p:restoredTop sz="94660"/>
  </p:normalViewPr>
  <p:slideViewPr>
    <p:cSldViewPr>
      <p:cViewPr varScale="1">
        <p:scale>
          <a:sx n="62" d="100"/>
          <a:sy n="62" d="100"/>
        </p:scale>
        <p:origin x="1420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826ED52A-DA7D-46C8-AF09-AC6B8DEB20F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DA2FCD0A-685E-4581-951D-FCD5224F8428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484" name="Rectangle 4">
            <a:extLst>
              <a:ext uri="{FF2B5EF4-FFF2-40B4-BE49-F238E27FC236}">
                <a16:creationId xmlns:a16="http://schemas.microsoft.com/office/drawing/2014/main" id="{ACE34102-F47D-4ADC-841B-9F3D1656E4DB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485" name="Rectangle 5">
            <a:extLst>
              <a:ext uri="{FF2B5EF4-FFF2-40B4-BE49-F238E27FC236}">
                <a16:creationId xmlns:a16="http://schemas.microsoft.com/office/drawing/2014/main" id="{276E28CC-9636-4D16-887E-7D021D2018D7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fld id="{356894FA-9B2B-4794-BF49-C116FA79222A}" type="slidenum">
              <a:rPr lang="en-US" altLang="en-US"/>
              <a:pPr/>
              <a:t>‹nº›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7E10C038-48AB-4034-9AB9-F066B61EF289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B2C24892-7B5D-47E6-8041-4C8510323AF3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9700" name="Rectangle 4">
            <a:extLst>
              <a:ext uri="{FF2B5EF4-FFF2-40B4-BE49-F238E27FC236}">
                <a16:creationId xmlns:a16="http://schemas.microsoft.com/office/drawing/2014/main" id="{BB2E8542-DE27-4234-BA8C-CED68E381A0D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9461" name="Rectangle 5">
            <a:extLst>
              <a:ext uri="{FF2B5EF4-FFF2-40B4-BE49-F238E27FC236}">
                <a16:creationId xmlns:a16="http://schemas.microsoft.com/office/drawing/2014/main" id="{934AE2B0-DC3C-44CF-A057-F6FB5FC5E1CA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19462" name="Rectangle 6">
            <a:extLst>
              <a:ext uri="{FF2B5EF4-FFF2-40B4-BE49-F238E27FC236}">
                <a16:creationId xmlns:a16="http://schemas.microsoft.com/office/drawing/2014/main" id="{74B09D3A-9290-48B2-BFE7-5860A76DCF4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9463" name="Rectangle 7">
            <a:extLst>
              <a:ext uri="{FF2B5EF4-FFF2-40B4-BE49-F238E27FC236}">
                <a16:creationId xmlns:a16="http://schemas.microsoft.com/office/drawing/2014/main" id="{B48C249C-9DC5-45B6-AD4D-91878DAD3A7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fld id="{FE8203AD-F867-45B3-B7C7-D142353E4609}" type="slidenum">
              <a:rPr lang="en-US" altLang="en-US"/>
              <a:pPr/>
              <a:t>‹nº›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7">
            <a:extLst>
              <a:ext uri="{FF2B5EF4-FFF2-40B4-BE49-F238E27FC236}">
                <a16:creationId xmlns:a16="http://schemas.microsoft.com/office/drawing/2014/main" id="{A4ACF3C4-E7BC-4D9C-B6E7-288179C682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T0" fmla="*/ 0 w 1000"/>
              <a:gd name="T1" fmla="*/ 0 h 1000"/>
              <a:gd name="T2" fmla="*/ 2147483647 w 1000"/>
              <a:gd name="T3" fmla="*/ 0 h 1000"/>
              <a:gd name="T4" fmla="*/ 2147483647 w 1000"/>
              <a:gd name="T5" fmla="*/ 2147483647 h 1000"/>
              <a:gd name="T6" fmla="*/ 0 w 1000"/>
              <a:gd name="T7" fmla="*/ 2147483647 h 1000"/>
              <a:gd name="T8" fmla="*/ 0 w 1000"/>
              <a:gd name="T9" fmla="*/ 0 h 1000"/>
              <a:gd name="T10" fmla="*/ 2147483647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pt-PT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 sz="2800"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8A558056-9FBA-4B6F-BAEC-6C8D4282B82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55A79893-85AB-4797-A1FA-0ED332A25F2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987CB126-93AF-445E-AE36-337DF550881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14CF0887-7B10-48A3-B116-1F802D3657D2}" type="slidenum">
              <a:rPr lang="en-US" altLang="en-US"/>
              <a:pPr/>
              <a:t>‹nº›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207077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  <a:endParaRPr lang="en-US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6D250D72-A336-4017-97D6-C1C24911C05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53982327-49D6-462B-A216-759B570D476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3B0A10EB-6BA7-4D25-8FB8-9895C836562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7A190D-9327-403E-902A-4EE9040E6D0F}" type="slidenum">
              <a:rPr lang="en-US" altLang="en-US"/>
              <a:pPr/>
              <a:t>‹nº›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72862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pt-PT"/>
              <a:t>Clique para editar o estilo</a:t>
            </a:r>
            <a:endParaRPr lang="en-US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4AAFD78B-3916-47FF-B2D8-BE669F795A4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A1168C93-6DDA-459B-B54C-71E787C7FCE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6411BAAA-355F-4096-9FB0-A3FBC03762C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641AC5-C792-4ABC-8D85-B371386B79A8}" type="slidenum">
              <a:rPr lang="en-US" altLang="en-US"/>
              <a:pPr/>
              <a:t>‹nº›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292485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ítulo e tabe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pt-PT"/>
              <a:t>Clique para editar o estilo</a:t>
            </a:r>
            <a:endParaRPr lang="en-US"/>
          </a:p>
        </p:txBody>
      </p:sp>
      <p:sp>
        <p:nvSpPr>
          <p:cNvPr id="3" name="Marcador de Posição da Tabela 2"/>
          <p:cNvSpPr>
            <a:spLocks noGrp="1"/>
          </p:cNvSpPr>
          <p:nvPr>
            <p:ph type="tbl" idx="1"/>
          </p:nvPr>
        </p:nvSpPr>
        <p:spPr>
          <a:xfrm>
            <a:off x="566738" y="1752600"/>
            <a:ext cx="8001000" cy="42672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932467D8-72E0-45C4-A84F-3FB63554E52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27DE7378-CBAB-453D-B706-47DE9CA57B8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152825BD-6644-49DB-9E85-B8CBB68BF8E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1B592E6-3420-4677-AC71-9D0C9C0386CE}" type="slidenum">
              <a:rPr lang="en-US" altLang="en-US"/>
              <a:pPr/>
              <a:t>‹nº›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893734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  <a:endParaRPr lang="en-US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97CF9876-4372-496F-A231-591D1053D6E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ADA09A9D-A825-4B4C-833E-7F7646ACAEC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1B71A8BB-F783-4A52-B4BA-444D32CF80F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E23FDC9-0620-4D83-9215-D8D9FF27779F}" type="slidenum">
              <a:rPr lang="en-US" altLang="en-US"/>
              <a:pPr/>
              <a:t>‹nº›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683622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pt-PT"/>
              <a:t>Clique para editar o estilo</a:t>
            </a:r>
            <a:endParaRPr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E614624F-57B8-456A-820C-29185B7272F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56582091-20B1-4901-B186-469185EF38B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F5103563-6134-44F9-AC36-AF13B67E444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AB79F8-1045-4CD1-BF0F-1F63F74699D3}" type="slidenum">
              <a:rPr lang="en-US" altLang="en-US"/>
              <a:pPr/>
              <a:t>‹nº›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131003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  <a:endParaRPr lang="en-US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48DEECA9-5FF2-488E-BFA3-CFF967F3F08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3894F150-1C1F-4845-871F-3855B6B473A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35C94796-6D5D-4FAB-B724-D156A0CC8AF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05CA343-45DB-4D2A-A911-CC761E456EF1}" type="slidenum">
              <a:rPr lang="en-US" altLang="en-US"/>
              <a:pPr/>
              <a:t>‹nº›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883774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pt-PT"/>
              <a:t>Clique para editar o estilo</a:t>
            </a:r>
            <a:endParaRPr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A0C92D6-2C61-4ACA-B079-DF17D56DABD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3A897A6-7162-41E0-AEF9-281379BB233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8F04982-ECA3-4DEF-BD85-286AE34BB2A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1BBE95D-3803-4102-9B81-9BEF915C1EDD}" type="slidenum">
              <a:rPr lang="en-US" altLang="en-US"/>
              <a:pPr/>
              <a:t>‹nº›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43756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  <a:endParaRPr lang="en-US"/>
          </a:p>
        </p:txBody>
      </p:sp>
      <p:sp>
        <p:nvSpPr>
          <p:cNvPr id="3" name="Rectangle 6">
            <a:extLst>
              <a:ext uri="{FF2B5EF4-FFF2-40B4-BE49-F238E27FC236}">
                <a16:creationId xmlns:a16="http://schemas.microsoft.com/office/drawing/2014/main" id="{2D459D63-B0B0-4CBA-AA01-F673291BF65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7">
            <a:extLst>
              <a:ext uri="{FF2B5EF4-FFF2-40B4-BE49-F238E27FC236}">
                <a16:creationId xmlns:a16="http://schemas.microsoft.com/office/drawing/2014/main" id="{BC16B5CF-B267-42AF-88F8-0227C932FA0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9153FE0C-B0DE-4A09-921C-FF9B37E8A46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0973441-7FF2-40C1-ABA7-A81D11FBB7BC}" type="slidenum">
              <a:rPr lang="en-US" altLang="en-US"/>
              <a:pPr/>
              <a:t>‹nº›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059461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>
            <a:extLst>
              <a:ext uri="{FF2B5EF4-FFF2-40B4-BE49-F238E27FC236}">
                <a16:creationId xmlns:a16="http://schemas.microsoft.com/office/drawing/2014/main" id="{1F533E62-9F5A-429F-A73A-1C1272416DA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7">
            <a:extLst>
              <a:ext uri="{FF2B5EF4-FFF2-40B4-BE49-F238E27FC236}">
                <a16:creationId xmlns:a16="http://schemas.microsoft.com/office/drawing/2014/main" id="{063BCFB5-18D2-44B7-BED6-46E55292921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8">
            <a:extLst>
              <a:ext uri="{FF2B5EF4-FFF2-40B4-BE49-F238E27FC236}">
                <a16:creationId xmlns:a16="http://schemas.microsoft.com/office/drawing/2014/main" id="{E77EBAA2-9B3F-46E6-B945-24398FDB857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C5ED59B-588E-482D-A66A-156550D9492A}" type="slidenum">
              <a:rPr lang="en-US" altLang="en-US"/>
              <a:pPr/>
              <a:t>‹nº›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891499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pt-PT"/>
              <a:t>Clique para editar o estilo</a:t>
            </a:r>
            <a:endParaRPr lang="en-US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271CDFD5-AFAA-4091-9D38-CDCEECC259A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C9D256AE-F716-48AB-96B3-C60517371F3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DF3EFD9E-A484-4F30-AC02-B855FA0485F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A34E114-1987-4302-A444-60DD6B437927}" type="slidenum">
              <a:rPr lang="en-US" altLang="en-US"/>
              <a:pPr/>
              <a:t>‹nº›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9630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pt-PT"/>
              <a:t>Clique para editar o estilo</a:t>
            </a:r>
            <a:endParaRPr lang="en-US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49821AD8-CCAA-4F3E-89A8-14C8E701A13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5799BA04-7CBA-4944-84C3-F55E01E448B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D41DE482-D09F-4D46-AB54-1D9083D55E7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AEB788D-CD17-40F5-B227-64ED702007AF}" type="slidenum">
              <a:rPr lang="en-US" altLang="en-US"/>
              <a:pPr/>
              <a:t>‹nº›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373455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AABA0564-BC9D-4F15-84C5-3FC161E86CB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B0A6600F-B50C-4C50-8A83-253FAAD4D35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AutoShape 4">
            <a:extLst>
              <a:ext uri="{FF2B5EF4-FFF2-40B4-BE49-F238E27FC236}">
                <a16:creationId xmlns:a16="http://schemas.microsoft.com/office/drawing/2014/main" id="{A8192207-D96E-463C-9F34-B782C567DC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T0" fmla="*/ 0 w 1000"/>
              <a:gd name="T1" fmla="*/ 0 h 1000"/>
              <a:gd name="T2" fmla="*/ 2147483647 w 1000"/>
              <a:gd name="T3" fmla="*/ 0 h 1000"/>
              <a:gd name="T4" fmla="*/ 2147483647 w 1000"/>
              <a:gd name="T5" fmla="*/ 2147483647 h 1000"/>
              <a:gd name="T6" fmla="*/ 0 w 1000"/>
              <a:gd name="T7" fmla="*/ 2147483647 h 1000"/>
              <a:gd name="T8" fmla="*/ 0 w 1000"/>
              <a:gd name="T9" fmla="*/ 0 h 1000"/>
              <a:gd name="T10" fmla="*/ 2147483647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pt-PT"/>
          </a:p>
        </p:txBody>
      </p:sp>
      <p:sp>
        <p:nvSpPr>
          <p:cNvPr id="1029" name="Line 5">
            <a:extLst>
              <a:ext uri="{FF2B5EF4-FFF2-40B4-BE49-F238E27FC236}">
                <a16:creationId xmlns:a16="http://schemas.microsoft.com/office/drawing/2014/main" id="{B355B011-E51C-4D4C-A473-9CE8A056BC6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818CC445-82A3-48DB-AB63-A670C62FE439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0248987E-C2DC-4486-9D4D-9FC67BD1615A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104" name="Rectangle 8">
            <a:extLst>
              <a:ext uri="{FF2B5EF4-FFF2-40B4-BE49-F238E27FC236}">
                <a16:creationId xmlns:a16="http://schemas.microsoft.com/office/drawing/2014/main" id="{816FC88F-A5FF-4BBB-94E7-B9263D0DFA5A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460BEE3C-04B9-415A-AD0D-C40445BEE579}" type="slidenum">
              <a:rPr lang="en-US" altLang="en-US"/>
              <a:pPr/>
              <a:t>‹nº›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8" r:id="rId1"/>
    <p:sldLayoutId id="2147483767" r:id="rId2"/>
    <p:sldLayoutId id="2147483768" r:id="rId3"/>
    <p:sldLayoutId id="2147483769" r:id="rId4"/>
    <p:sldLayoutId id="2147483770" r:id="rId5"/>
    <p:sldLayoutId id="2147483771" r:id="rId6"/>
    <p:sldLayoutId id="2147483772" r:id="rId7"/>
    <p:sldLayoutId id="2147483773" r:id="rId8"/>
    <p:sldLayoutId id="2147483774" r:id="rId9"/>
    <p:sldLayoutId id="2147483775" r:id="rId10"/>
    <p:sldLayoutId id="2147483776" r:id="rId11"/>
    <p:sldLayoutId id="2147483777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anose="020B060403050404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anose="020B060403050404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anose="020B060403050404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anose="020B060403050404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anose="020B060403050404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anose="020B060403050404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anose="020B060403050404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anose="020B0604030504040204" pitchFamily="34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o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n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04925" indent="-3952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o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693863" indent="-3873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n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93913" indent="-398463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Marcador de Posição do Número do Diapositivo 5">
            <a:extLst>
              <a:ext uri="{FF2B5EF4-FFF2-40B4-BE49-F238E27FC236}">
                <a16:creationId xmlns:a16="http://schemas.microsoft.com/office/drawing/2014/main" id="{B681DB59-1A9D-4E7C-AEC8-0E9DEA7CC1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0D9B31E8-2B9D-4251-980F-B1993C8F1A78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3075" name="Rectangle 2">
            <a:extLst>
              <a:ext uri="{FF2B5EF4-FFF2-40B4-BE49-F238E27FC236}">
                <a16:creationId xmlns:a16="http://schemas.microsoft.com/office/drawing/2014/main" id="{543FDF9F-6D80-4418-BD29-42950F8D4D2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pt-PT" altLang="en-US" sz="3200" b="1">
                <a:latin typeface="Tahoma" panose="020B0604030504040204" pitchFamily="34" charset="0"/>
              </a:rPr>
              <a:t>Introdução à Economia</a:t>
            </a:r>
            <a:br>
              <a:rPr lang="pt-PT" altLang="en-US" sz="3200" b="1">
                <a:latin typeface="Tahoma" panose="020B0604030504040204" pitchFamily="34" charset="0"/>
              </a:rPr>
            </a:br>
            <a:r>
              <a:rPr lang="pt-PT" altLang="en-US" sz="3200" b="1">
                <a:latin typeface="Tahoma" panose="020B0604030504040204" pitchFamily="34" charset="0"/>
              </a:rPr>
              <a:t>T6</a:t>
            </a:r>
            <a:endParaRPr lang="en-US" altLang="en-US" sz="3200" b="1">
              <a:latin typeface="Tahoma" panose="020B0604030504040204" pitchFamily="34" charset="0"/>
            </a:endParaRPr>
          </a:p>
        </p:txBody>
      </p:sp>
      <p:sp>
        <p:nvSpPr>
          <p:cNvPr id="3076" name="Rectangle 3">
            <a:extLst>
              <a:ext uri="{FF2B5EF4-FFF2-40B4-BE49-F238E27FC236}">
                <a16:creationId xmlns:a16="http://schemas.microsoft.com/office/drawing/2014/main" id="{01DE496C-DC3F-4094-86DD-6149D792500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66738" y="1752600"/>
            <a:ext cx="7967662" cy="4267200"/>
          </a:xfrm>
        </p:spPr>
        <p:txBody>
          <a:bodyPr/>
          <a:lstStyle/>
          <a:p>
            <a:pPr eaLnBrk="1" hangingPunct="1">
              <a:spcAft>
                <a:spcPct val="55000"/>
              </a:spcAft>
              <a:buFont typeface="Wingdings" panose="05000000000000000000" pitchFamily="2" charset="2"/>
              <a:buNone/>
            </a:pPr>
            <a:r>
              <a:rPr lang="pt-PT" altLang="en-US" sz="2800" b="1">
                <a:solidFill>
                  <a:schemeClr val="accent2"/>
                </a:solidFill>
                <a:latin typeface="Tahoma" panose="020B0604030504040204" pitchFamily="34" charset="0"/>
              </a:rPr>
              <a:t>6.</a:t>
            </a:r>
            <a:r>
              <a:rPr lang="pt-PT" altLang="en-US" sz="2800" b="1">
                <a:latin typeface="Tahoma" panose="020B0604030504040204" pitchFamily="34" charset="0"/>
              </a:rPr>
              <a:t> </a:t>
            </a:r>
            <a:r>
              <a:rPr lang="pt-PT" altLang="en-US" sz="2400" b="1">
                <a:latin typeface="Tahoma" panose="020B0604030504040204" pitchFamily="34" charset="0"/>
              </a:rPr>
              <a:t>Oferta e procura agregadas e medição da atividade económica</a:t>
            </a:r>
            <a:endParaRPr lang="en-US" altLang="en-US" sz="2400" b="1">
              <a:latin typeface="Tahoma" panose="020B0604030504040204" pitchFamily="34" charset="0"/>
            </a:endParaRPr>
          </a:p>
          <a:p>
            <a:pPr lvl="1" eaLnBrk="1" hangingPunct="1"/>
            <a:r>
              <a:rPr lang="pt-PT" altLang="en-US" sz="2000" b="1">
                <a:latin typeface="Tahoma" panose="020B0604030504040204" pitchFamily="34" charset="0"/>
              </a:rPr>
              <a:t>Procura e oferta agregadas</a:t>
            </a:r>
          </a:p>
          <a:p>
            <a:pPr lvl="1" eaLnBrk="1" hangingPunct="1"/>
            <a:r>
              <a:rPr lang="pt-PT" altLang="en-US" sz="2000" b="1">
                <a:latin typeface="Tahoma" panose="020B0604030504040204" pitchFamily="34" charset="0"/>
              </a:rPr>
              <a:t>Objetivos e instrumentos da macroeconomia</a:t>
            </a:r>
          </a:p>
          <a:p>
            <a:pPr lvl="1" eaLnBrk="1" hangingPunct="1"/>
            <a:r>
              <a:rPr lang="pt-PT" altLang="en-US" sz="2000" b="1">
                <a:latin typeface="Tahoma" panose="020B0604030504040204" pitchFamily="34" charset="0"/>
              </a:rPr>
              <a:t>Medição da atividade económica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Marcador de Posição do Número do Diapositivo 5">
            <a:extLst>
              <a:ext uri="{FF2B5EF4-FFF2-40B4-BE49-F238E27FC236}">
                <a16:creationId xmlns:a16="http://schemas.microsoft.com/office/drawing/2014/main" id="{3B82E56A-3953-475E-AFB2-AE80AC337A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553D23CF-76C0-4AC3-86BD-C7A17854F0FA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12291" name="Rectangle 2">
            <a:extLst>
              <a:ext uri="{FF2B5EF4-FFF2-40B4-BE49-F238E27FC236}">
                <a16:creationId xmlns:a16="http://schemas.microsoft.com/office/drawing/2014/main" id="{A1A90479-ED5D-492A-876C-AC01611CAA8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PT" altLang="en-US" sz="3200" b="1">
                <a:latin typeface="Tahoma" panose="020B0604030504040204" pitchFamily="34" charset="0"/>
              </a:rPr>
              <a:t>Política macroeconómica: objetivos</a:t>
            </a:r>
            <a:endParaRPr lang="en-US" altLang="en-US" sz="3200" b="1">
              <a:latin typeface="Tahoma" panose="020B0604030504040204" pitchFamily="34" charset="0"/>
            </a:endParaRPr>
          </a:p>
        </p:txBody>
      </p:sp>
      <p:sp>
        <p:nvSpPr>
          <p:cNvPr id="51203" name="Rectangle 3">
            <a:extLst>
              <a:ext uri="{FF2B5EF4-FFF2-40B4-BE49-F238E27FC236}">
                <a16:creationId xmlns:a16="http://schemas.microsoft.com/office/drawing/2014/main" id="{7C28FBBD-5B90-4FEF-BAD2-39B181BCB0F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1752600"/>
            <a:ext cx="8424862" cy="4267200"/>
          </a:xfrm>
        </p:spPr>
        <p:txBody>
          <a:bodyPr/>
          <a:lstStyle/>
          <a:p>
            <a:pPr marL="571500" indent="-571500" eaLnBrk="1" hangingPunct="1">
              <a:buFont typeface="Wingdings" panose="05000000000000000000" pitchFamily="2" charset="2"/>
              <a:buAutoNum type="arabicPeriod"/>
              <a:defRPr/>
            </a:pPr>
            <a:r>
              <a:rPr lang="pt-PT" altLang="en-US" sz="2000" b="1" dirty="0">
                <a:solidFill>
                  <a:srgbClr val="0000FF"/>
                </a:solidFill>
                <a:latin typeface="Tahoma" panose="020B0604030504040204" pitchFamily="34" charset="0"/>
              </a:rPr>
              <a:t>Crescimento elevado e sustentado do Produto Interno Bruto (PIB)</a:t>
            </a:r>
          </a:p>
          <a:p>
            <a:pPr marL="966788" lvl="1" indent="-495300" eaLnBrk="1" hangingPunct="1">
              <a:defRPr/>
            </a:pPr>
            <a:r>
              <a:rPr lang="pt-PT" altLang="en-US" sz="2000" b="1" dirty="0">
                <a:solidFill>
                  <a:srgbClr val="A50021"/>
                </a:solidFill>
                <a:latin typeface="Tahoma" panose="020B0604030504040204" pitchFamily="34" charset="0"/>
              </a:rPr>
              <a:t>Produto efetivo</a:t>
            </a:r>
          </a:p>
          <a:p>
            <a:pPr marL="1347788" lvl="2" indent="-438150" eaLnBrk="1" hangingPunct="1">
              <a:defRPr/>
            </a:pPr>
            <a:r>
              <a:rPr lang="pt-PT" altLang="en-US" sz="1800" b="1" dirty="0">
                <a:latin typeface="Tahoma" panose="020B0604030504040204" pitchFamily="34" charset="0"/>
              </a:rPr>
              <a:t>medida de todos os bens e serviços finais efetivamente produzidos numa economia num dado ano</a:t>
            </a:r>
          </a:p>
          <a:p>
            <a:pPr marL="909638" lvl="2" indent="0" eaLnBrk="1" hangingPunct="1">
              <a:buFont typeface="Wingdings" panose="05000000000000000000" pitchFamily="2" charset="2"/>
              <a:buNone/>
              <a:defRPr/>
            </a:pPr>
            <a:endParaRPr lang="pt-PT" altLang="en-US" sz="1800" b="1" dirty="0">
              <a:latin typeface="Tahoma" panose="020B0604030504040204" pitchFamily="34" charset="0"/>
            </a:endParaRPr>
          </a:p>
          <a:p>
            <a:pPr marL="1347788" lvl="2" indent="-438150" eaLnBrk="1" hangingPunct="1">
              <a:defRPr/>
            </a:pPr>
            <a:r>
              <a:rPr lang="pt-PT" altLang="en-US" sz="1800" b="1" dirty="0">
                <a:latin typeface="Tahoma" panose="020B0604030504040204" pitchFamily="34" charset="0"/>
              </a:rPr>
              <a:t>a sua evolução ao longo do tempo evidencia períodos de expansão seguidos de períodos de contração: </a:t>
            </a:r>
            <a:r>
              <a:rPr lang="pt-PT" altLang="en-US" sz="1800" b="1" dirty="0">
                <a:solidFill>
                  <a:srgbClr val="009900"/>
                </a:solidFill>
                <a:latin typeface="Tahoma" panose="020B0604030504040204" pitchFamily="34" charset="0"/>
              </a:rPr>
              <a:t>ciclos económicos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Marcador de Posição do Número do Diapositivo 5">
            <a:extLst>
              <a:ext uri="{FF2B5EF4-FFF2-40B4-BE49-F238E27FC236}">
                <a16:creationId xmlns:a16="http://schemas.microsoft.com/office/drawing/2014/main" id="{AFBEE865-C6BB-4E04-816D-B4B9E762C3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AEA5916E-7B42-4161-B353-05576D9472C8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13315" name="Rectangle 2">
            <a:extLst>
              <a:ext uri="{FF2B5EF4-FFF2-40B4-BE49-F238E27FC236}">
                <a16:creationId xmlns:a16="http://schemas.microsoft.com/office/drawing/2014/main" id="{55C2A2CC-4B8E-4CFD-A046-9B355268BB4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PT" altLang="en-US" sz="3200" b="1">
                <a:latin typeface="Tahoma" panose="020B0604030504040204" pitchFamily="34" charset="0"/>
              </a:rPr>
              <a:t>Cont.</a:t>
            </a:r>
            <a:endParaRPr lang="en-US" altLang="en-US" sz="3200" b="1">
              <a:latin typeface="Tahoma" panose="020B0604030504040204" pitchFamily="34" charset="0"/>
            </a:endParaRPr>
          </a:p>
        </p:txBody>
      </p:sp>
      <p:sp>
        <p:nvSpPr>
          <p:cNvPr id="13316" name="Rectangle 3">
            <a:extLst>
              <a:ext uri="{FF2B5EF4-FFF2-40B4-BE49-F238E27FC236}">
                <a16:creationId xmlns:a16="http://schemas.microsoft.com/office/drawing/2014/main" id="{6592A36C-1E5B-490D-8979-A875F2460C2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Aft>
                <a:spcPct val="50000"/>
              </a:spcAft>
            </a:pPr>
            <a:r>
              <a:rPr lang="pt-PT" altLang="en-US" sz="2400" b="1">
                <a:latin typeface="Tahoma" panose="020B0604030504040204" pitchFamily="34" charset="0"/>
              </a:rPr>
              <a:t>Como medir o PIB efetivo? </a:t>
            </a:r>
            <a:r>
              <a:rPr lang="pt-PT" altLang="en-US" sz="2400" b="1" u="sng">
                <a:latin typeface="Tahoma" panose="020B0604030504040204" pitchFamily="34" charset="0"/>
              </a:rPr>
              <a:t>Duas valorizações</a:t>
            </a:r>
          </a:p>
          <a:p>
            <a:pPr lvl="2" eaLnBrk="1" hangingPunct="1"/>
            <a:r>
              <a:rPr lang="pt-PT" altLang="en-US" sz="2400" b="1">
                <a:solidFill>
                  <a:srgbClr val="0000FF"/>
                </a:solidFill>
                <a:latin typeface="Tahoma" panose="020B0604030504040204" pitchFamily="34" charset="0"/>
              </a:rPr>
              <a:t>PIB nominal</a:t>
            </a:r>
            <a:r>
              <a:rPr lang="pt-PT" altLang="en-US" sz="2400" b="1">
                <a:latin typeface="Tahoma" panose="020B0604030504040204" pitchFamily="34" charset="0"/>
              </a:rPr>
              <a:t> </a:t>
            </a:r>
          </a:p>
          <a:p>
            <a:pPr lvl="3" eaLnBrk="1" hangingPunct="1"/>
            <a:r>
              <a:rPr lang="pt-PT" altLang="en-US" sz="2100" b="1">
                <a:latin typeface="Tahoma" panose="020B0604030504040204" pitchFamily="34" charset="0"/>
              </a:rPr>
              <a:t>Os bens e serviços produzidos num ano t estão valorizados aos preços de mercado desse mesmo ano t</a:t>
            </a:r>
          </a:p>
          <a:p>
            <a:pPr lvl="2" eaLnBrk="1" hangingPunct="1"/>
            <a:endParaRPr lang="pt-PT" altLang="en-US" sz="2400" b="1">
              <a:latin typeface="Tahoma" panose="020B0604030504040204" pitchFamily="34" charset="0"/>
            </a:endParaRPr>
          </a:p>
          <a:p>
            <a:pPr lvl="2" eaLnBrk="1" hangingPunct="1"/>
            <a:r>
              <a:rPr lang="pt-PT" altLang="en-US" sz="2400" b="1">
                <a:solidFill>
                  <a:srgbClr val="0000FF"/>
                </a:solidFill>
                <a:latin typeface="Tahoma" panose="020B0604030504040204" pitchFamily="34" charset="0"/>
              </a:rPr>
              <a:t>PIB real</a:t>
            </a:r>
            <a:r>
              <a:rPr lang="pt-PT" altLang="en-US" sz="2400" b="1">
                <a:latin typeface="Tahoma" panose="020B0604030504040204" pitchFamily="34" charset="0"/>
              </a:rPr>
              <a:t> </a:t>
            </a:r>
          </a:p>
          <a:p>
            <a:pPr lvl="3" eaLnBrk="1" hangingPunct="1"/>
            <a:r>
              <a:rPr lang="pt-PT" altLang="en-US" sz="2100" b="1">
                <a:latin typeface="Tahoma" panose="020B0604030504040204" pitchFamily="34" charset="0"/>
              </a:rPr>
              <a:t>Os bens e serviços produzidos num ano t estão valorizados aos preços de mercado do ano base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Marcador de Posição do Número do Diapositivo 5">
            <a:extLst>
              <a:ext uri="{FF2B5EF4-FFF2-40B4-BE49-F238E27FC236}">
                <a16:creationId xmlns:a16="http://schemas.microsoft.com/office/drawing/2014/main" id="{ED7B6D1F-8CBB-4874-A150-937D348095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919CD5E2-991A-4FC7-89FB-E980C005532E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14339" name="Rectangle 2">
            <a:extLst>
              <a:ext uri="{FF2B5EF4-FFF2-40B4-BE49-F238E27FC236}">
                <a16:creationId xmlns:a16="http://schemas.microsoft.com/office/drawing/2014/main" id="{55A49C07-A3B1-4CFA-89DD-62D04E49752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PT" altLang="en-US" sz="3200" b="1">
                <a:latin typeface="Tahoma" panose="020B0604030504040204" pitchFamily="34" charset="0"/>
              </a:rPr>
              <a:t>Cont.</a:t>
            </a:r>
            <a:endParaRPr lang="en-US" altLang="en-US" sz="3200" b="1">
              <a:latin typeface="Tahoma" panose="020B0604030504040204" pitchFamily="34" charset="0"/>
            </a:endParaRPr>
          </a:p>
        </p:txBody>
      </p:sp>
      <p:sp>
        <p:nvSpPr>
          <p:cNvPr id="14340" name="Rectangle 3">
            <a:extLst>
              <a:ext uri="{FF2B5EF4-FFF2-40B4-BE49-F238E27FC236}">
                <a16:creationId xmlns:a16="http://schemas.microsoft.com/office/drawing/2014/main" id="{1F4A13B9-EF46-49A6-A22A-149E6BEB5FB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PT" altLang="en-US" sz="2000" b="1">
                <a:latin typeface="Tahoma" panose="020B0604030504040204" pitchFamily="34" charset="0"/>
              </a:rPr>
              <a:t>Limitação do Produto efetivo:</a:t>
            </a:r>
            <a:r>
              <a:rPr lang="pt-PT" altLang="en-US" sz="2400">
                <a:latin typeface="Tahoma" panose="020B0604030504040204" pitchFamily="34" charset="0"/>
              </a:rPr>
              <a:t> </a:t>
            </a:r>
          </a:p>
          <a:p>
            <a:pPr lvl="1" eaLnBrk="1" hangingPunct="1"/>
            <a:r>
              <a:rPr lang="pt-PT" altLang="en-US" sz="2000" b="1">
                <a:latin typeface="Tahoma" panose="020B0604030504040204" pitchFamily="34" charset="0"/>
              </a:rPr>
              <a:t>não fornece indicações sobre o potencial produtivo de uma economia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endParaRPr lang="pt-PT" altLang="en-US" sz="2000" b="1">
              <a:latin typeface="Tahoma" panose="020B0604030504040204" pitchFamily="34" charset="0"/>
            </a:endParaRPr>
          </a:p>
          <a:p>
            <a:pPr eaLnBrk="1" hangingPunct="1"/>
            <a:r>
              <a:rPr lang="pt-PT" altLang="en-US" sz="2400" b="1">
                <a:solidFill>
                  <a:srgbClr val="A50021"/>
                </a:solidFill>
                <a:latin typeface="Tahoma" panose="020B0604030504040204" pitchFamily="34" charset="0"/>
              </a:rPr>
              <a:t>Produto potencial</a:t>
            </a:r>
          </a:p>
          <a:p>
            <a:pPr lvl="1" eaLnBrk="1" hangingPunct="1"/>
            <a:r>
              <a:rPr lang="pt-PT" altLang="en-US" sz="2000" b="1">
                <a:latin typeface="Tahoma" panose="020B0604030504040204" pitchFamily="34" charset="0"/>
              </a:rPr>
              <a:t>Volume de bens e serviços que uma </a:t>
            </a:r>
            <a:r>
              <a:rPr lang="pt-PT" altLang="en-US" sz="2000" b="1">
                <a:solidFill>
                  <a:srgbClr val="0000FF"/>
                </a:solidFill>
                <a:latin typeface="Tahoma" panose="020B0604030504040204" pitchFamily="34" charset="0"/>
              </a:rPr>
              <a:t>economia seria capaz de produzir</a:t>
            </a:r>
            <a:r>
              <a:rPr lang="pt-PT" altLang="en-US" sz="2000" b="1">
                <a:latin typeface="Tahoma" panose="020B0604030504040204" pitchFamily="34" charset="0"/>
              </a:rPr>
              <a:t> se todos os recursos disponíveis estivessem a ser totalmente utilizados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endParaRPr lang="pt-PT" altLang="en-US" sz="2000" b="1">
              <a:latin typeface="Tahoma" panose="020B0604030504040204" pitchFamily="34" charset="0"/>
            </a:endParaRPr>
          </a:p>
          <a:p>
            <a:pPr lvl="1" eaLnBrk="1" hangingPunct="1"/>
            <a:r>
              <a:rPr lang="pt-PT" altLang="en-US" sz="2000" b="1">
                <a:latin typeface="Tahoma" panose="020B0604030504040204" pitchFamily="34" charset="0"/>
              </a:rPr>
              <a:t>É um indicador da tendência evolutiva a </a:t>
            </a:r>
            <a:r>
              <a:rPr lang="pt-PT" altLang="en-US" sz="2000" b="1">
                <a:solidFill>
                  <a:srgbClr val="009900"/>
                </a:solidFill>
                <a:latin typeface="Tahoma" panose="020B0604030504040204" pitchFamily="34" charset="0"/>
              </a:rPr>
              <a:t>longo prazo</a:t>
            </a:r>
            <a:endParaRPr lang="en-US" altLang="en-US" sz="2000" b="1">
              <a:solidFill>
                <a:srgbClr val="009900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Marcador de Posição do Número do Diapositivo 5">
            <a:extLst>
              <a:ext uri="{FF2B5EF4-FFF2-40B4-BE49-F238E27FC236}">
                <a16:creationId xmlns:a16="http://schemas.microsoft.com/office/drawing/2014/main" id="{6C705E8A-1047-4C0A-B132-7BA853DC8A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D46CAD18-73B6-428D-89F2-7431FD13DF49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15363" name="Rectangle 2">
            <a:extLst>
              <a:ext uri="{FF2B5EF4-FFF2-40B4-BE49-F238E27FC236}">
                <a16:creationId xmlns:a16="http://schemas.microsoft.com/office/drawing/2014/main" id="{C235B41F-FCA7-4841-9CA6-6D058413CCC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PT" altLang="en-US" sz="3200" b="1">
                <a:latin typeface="Tahoma" panose="020B0604030504040204" pitchFamily="34" charset="0"/>
              </a:rPr>
              <a:t>Cont.</a:t>
            </a:r>
            <a:endParaRPr lang="en-US" altLang="en-US" sz="3200" b="1">
              <a:latin typeface="Tahoma" panose="020B0604030504040204" pitchFamily="34" charset="0"/>
            </a:endParaRPr>
          </a:p>
        </p:txBody>
      </p:sp>
      <p:sp>
        <p:nvSpPr>
          <p:cNvPr id="15364" name="Rectangle 3">
            <a:extLst>
              <a:ext uri="{FF2B5EF4-FFF2-40B4-BE49-F238E27FC236}">
                <a16:creationId xmlns:a16="http://schemas.microsoft.com/office/drawing/2014/main" id="{607D856F-B37A-4A0F-9C08-D676C7D4B62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66738" y="1752600"/>
            <a:ext cx="8253412" cy="4267200"/>
          </a:xfrm>
        </p:spPr>
        <p:txBody>
          <a:bodyPr/>
          <a:lstStyle/>
          <a:p>
            <a:pPr marL="571500" indent="-571500" eaLnBrk="1" hangingPunct="1">
              <a:buFont typeface="Wingdings" panose="05000000000000000000" pitchFamily="2" charset="2"/>
              <a:buNone/>
            </a:pPr>
            <a:r>
              <a:rPr lang="pt-PT" altLang="en-US" sz="2400" b="1">
                <a:solidFill>
                  <a:srgbClr val="0000FF"/>
                </a:solidFill>
                <a:latin typeface="Tahoma" panose="020B0604030504040204" pitchFamily="34" charset="0"/>
              </a:rPr>
              <a:t>2. Nível elevado de emprego e nível reduzido de desemprego</a:t>
            </a:r>
          </a:p>
          <a:p>
            <a:pPr marL="966788" lvl="1" indent="-495300" eaLnBrk="1" hangingPunct="1"/>
            <a:r>
              <a:rPr lang="pt-PT" altLang="en-US" sz="2000" b="1" u="sng">
                <a:latin typeface="Tahoma" panose="020B0604030504040204" pitchFamily="34" charset="0"/>
              </a:rPr>
              <a:t>Indicado</a:t>
            </a:r>
            <a:r>
              <a:rPr lang="pt-PT" altLang="en-US" sz="2000" b="1">
                <a:latin typeface="Tahoma" panose="020B0604030504040204" pitchFamily="34" charset="0"/>
              </a:rPr>
              <a:t>r: taxa de desemprego</a:t>
            </a:r>
          </a:p>
          <a:p>
            <a:pPr marL="966788" lvl="1" indent="-495300" eaLnBrk="1" hangingPunct="1"/>
            <a:r>
              <a:rPr lang="pt-PT" altLang="en-US" sz="2000" b="1">
                <a:latin typeface="Tahoma" panose="020B0604030504040204" pitchFamily="34" charset="0"/>
              </a:rPr>
              <a:t>Elevado PIB permite baixo desemprego</a:t>
            </a:r>
          </a:p>
          <a:p>
            <a:pPr marL="966788" lvl="1" indent="-495300" eaLnBrk="1" hangingPunct="1">
              <a:buFont typeface="Wingdings" panose="05000000000000000000" pitchFamily="2" charset="2"/>
              <a:buNone/>
            </a:pPr>
            <a:endParaRPr lang="pt-PT" altLang="en-US" sz="2000" b="1">
              <a:latin typeface="Tahoma" panose="020B0604030504040204" pitchFamily="34" charset="0"/>
            </a:endParaRPr>
          </a:p>
          <a:p>
            <a:pPr marL="571500" indent="-571500" eaLnBrk="1" hangingPunct="1">
              <a:buFont typeface="Wingdings" panose="05000000000000000000" pitchFamily="2" charset="2"/>
              <a:buNone/>
            </a:pPr>
            <a:r>
              <a:rPr lang="pt-PT" altLang="en-US" sz="2400" b="1">
                <a:solidFill>
                  <a:srgbClr val="0000FF"/>
                </a:solidFill>
                <a:latin typeface="Tahoma" panose="020B0604030504040204" pitchFamily="34" charset="0"/>
              </a:rPr>
              <a:t>3. Estabilidade do nível geral de preços</a:t>
            </a:r>
          </a:p>
          <a:p>
            <a:pPr marL="966788" lvl="1" indent="-495300" eaLnBrk="1" hangingPunct="1"/>
            <a:r>
              <a:rPr lang="pt-PT" altLang="en-US" sz="2000" b="1">
                <a:latin typeface="Tahoma" panose="020B0604030504040204" pitchFamily="34" charset="0"/>
              </a:rPr>
              <a:t>Estabilidade ou crescimento lento</a:t>
            </a:r>
          </a:p>
          <a:p>
            <a:pPr marL="966788" lvl="1" indent="-495300" eaLnBrk="1" hangingPunct="1"/>
            <a:r>
              <a:rPr lang="pt-PT" altLang="en-US" sz="2000" b="1" u="sng">
                <a:latin typeface="Tahoma" panose="020B0604030504040204" pitchFamily="34" charset="0"/>
              </a:rPr>
              <a:t>Indicador</a:t>
            </a:r>
            <a:r>
              <a:rPr lang="pt-PT" altLang="en-US" sz="2000" b="1">
                <a:latin typeface="Tahoma" panose="020B0604030504040204" pitchFamily="34" charset="0"/>
              </a:rPr>
              <a:t>: taxa de inflação</a:t>
            </a:r>
            <a:endParaRPr lang="en-US" altLang="en-US" sz="2000" b="1">
              <a:latin typeface="Tahoma" panose="020B0604030504040204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Marcador de Posição do Número do Diapositivo 5">
            <a:extLst>
              <a:ext uri="{FF2B5EF4-FFF2-40B4-BE49-F238E27FC236}">
                <a16:creationId xmlns:a16="http://schemas.microsoft.com/office/drawing/2014/main" id="{13E9FB87-83D9-49BA-8F26-EB4149BFDB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B4F5BFFE-51A6-4FA5-BE7F-27F50F4D468B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20575F17-2580-45B9-AC80-B83A92AA05A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pt-PT" altLang="en-US" sz="2800" b="1">
                <a:latin typeface="Tahoma" panose="020B0604030504040204" pitchFamily="34" charset="0"/>
              </a:rPr>
              <a:t>Política macroeconómica: instrumentos</a:t>
            </a:r>
            <a:endParaRPr lang="en-US" altLang="en-US" sz="2800" b="1">
              <a:latin typeface="Tahoma" panose="020B0604030504040204" pitchFamily="34" charset="0"/>
            </a:endParaRPr>
          </a:p>
        </p:txBody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28D19F91-A2F8-4E12-AB8F-A96D67F1B22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650" y="1752600"/>
            <a:ext cx="7920038" cy="4267200"/>
          </a:xfrm>
        </p:spPr>
        <p:txBody>
          <a:bodyPr/>
          <a:lstStyle/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pt-PT" altLang="en-US" sz="2400" b="1">
                <a:latin typeface="Tahoma" panose="020B0604030504040204" pitchFamily="34" charset="0"/>
              </a:rPr>
              <a:t>Para atingirem os objetivos identificados, os Governos têm </a:t>
            </a:r>
            <a:r>
              <a:rPr lang="pt-PT" altLang="en-US" sz="2400" b="1">
                <a:solidFill>
                  <a:schemeClr val="hlink"/>
                </a:solidFill>
                <a:latin typeface="Tahoma" panose="020B0604030504040204" pitchFamily="34" charset="0"/>
              </a:rPr>
              <a:t>três áreas de atuação</a:t>
            </a:r>
            <a:r>
              <a:rPr lang="pt-PT" altLang="en-US" sz="2400" b="1">
                <a:latin typeface="Tahoma" panose="020B0604030504040204" pitchFamily="34" charset="0"/>
              </a:rPr>
              <a:t>: </a:t>
            </a:r>
          </a:p>
          <a:p>
            <a:pPr marL="963613" lvl="1" indent="-615950" eaLnBrk="1" hangingPunct="1"/>
            <a:r>
              <a:rPr lang="pt-PT" altLang="en-US" sz="2000" b="1">
                <a:latin typeface="Tahoma" panose="020B0604030504040204" pitchFamily="34" charset="0"/>
              </a:rPr>
              <a:t>Através dos impostos </a:t>
            </a:r>
          </a:p>
          <a:p>
            <a:pPr marL="1641475" lvl="2" eaLnBrk="1" hangingPunct="1"/>
            <a:r>
              <a:rPr lang="pt-PT" altLang="en-US" sz="1900" b="1">
                <a:solidFill>
                  <a:schemeClr val="hlink"/>
                </a:solidFill>
                <a:latin typeface="Tahoma" panose="020B0604030504040204" pitchFamily="34" charset="0"/>
              </a:rPr>
              <a:t>política fiscal</a:t>
            </a:r>
            <a:endParaRPr lang="pt-PT" altLang="en-US" sz="1900">
              <a:solidFill>
                <a:schemeClr val="hlink"/>
              </a:solidFill>
              <a:latin typeface="Tahoma" panose="020B0604030504040204" pitchFamily="34" charset="0"/>
            </a:endParaRPr>
          </a:p>
          <a:p>
            <a:pPr marL="963613" lvl="1" indent="-615950" eaLnBrk="1" hangingPunct="1"/>
            <a:r>
              <a:rPr lang="pt-PT" altLang="en-US" sz="2000" b="1">
                <a:latin typeface="Tahoma" panose="020B0604030504040204" pitchFamily="34" charset="0"/>
              </a:rPr>
              <a:t>Através da despesa pública  </a:t>
            </a:r>
          </a:p>
          <a:p>
            <a:pPr marL="1641475" lvl="2" eaLnBrk="1" hangingPunct="1"/>
            <a:r>
              <a:rPr lang="pt-PT" altLang="en-US" sz="1900" b="1">
                <a:solidFill>
                  <a:schemeClr val="hlink"/>
                </a:solidFill>
                <a:latin typeface="Tahoma" panose="020B0604030504040204" pitchFamily="34" charset="0"/>
              </a:rPr>
              <a:t>política orçamental</a:t>
            </a:r>
            <a:endParaRPr lang="pt-PT" altLang="en-US" sz="1900">
              <a:solidFill>
                <a:schemeClr val="hlink"/>
              </a:solidFill>
              <a:latin typeface="Tahoma" panose="020B0604030504040204" pitchFamily="34" charset="0"/>
            </a:endParaRPr>
          </a:p>
          <a:p>
            <a:pPr marL="963613" lvl="1" indent="-615950" eaLnBrk="1" hangingPunct="1"/>
            <a:r>
              <a:rPr lang="pt-PT" altLang="en-US" sz="2000" b="1">
                <a:latin typeface="Tahoma" panose="020B0604030504040204" pitchFamily="34" charset="0"/>
              </a:rPr>
              <a:t>Através da taxa de juro e do crédito  </a:t>
            </a:r>
          </a:p>
          <a:p>
            <a:pPr marL="1641475" lvl="2" eaLnBrk="1" hangingPunct="1"/>
            <a:r>
              <a:rPr lang="pt-PT" altLang="en-US" sz="1900" b="1">
                <a:solidFill>
                  <a:schemeClr val="hlink"/>
                </a:solidFill>
                <a:latin typeface="Tahoma" panose="020B0604030504040204" pitchFamily="34" charset="0"/>
              </a:rPr>
              <a:t>política monetária</a:t>
            </a:r>
            <a:endParaRPr lang="en-US" altLang="en-US" sz="1900">
              <a:solidFill>
                <a:schemeClr val="hlink"/>
              </a:solidFill>
              <a:latin typeface="Tahoma" panose="020B0604030504040204" pitchFamily="34" charset="0"/>
            </a:endParaRPr>
          </a:p>
          <a:p>
            <a:pPr marL="2208213" lvl="3" eaLnBrk="1" hangingPunct="1"/>
            <a:r>
              <a:rPr lang="pt-PT" altLang="en-US" sz="1600" b="1" u="sng"/>
              <a:t>Nota</a:t>
            </a:r>
            <a:r>
              <a:rPr lang="pt-PT" altLang="en-US" sz="1600"/>
              <a:t>: com a UEM, a Política Monetária é conduzida pelo BCE (supranacional)</a:t>
            </a:r>
            <a:endParaRPr lang="en-US" altLang="en-US" sz="160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Marcador de Posição do Número do Diapositivo 5">
            <a:extLst>
              <a:ext uri="{FF2B5EF4-FFF2-40B4-BE49-F238E27FC236}">
                <a16:creationId xmlns:a16="http://schemas.microsoft.com/office/drawing/2014/main" id="{03A4616A-0616-45F4-93DE-5A1653A200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B7229085-0DC0-43CE-A1FC-883F030E8179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id="{13FAF624-8235-4F4E-BB11-4605B4CEBFB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pt-PT" altLang="en-US" sz="3200"/>
              <a:t> </a:t>
            </a:r>
            <a:r>
              <a:rPr lang="pt-PT" altLang="en-US" sz="3200" b="1">
                <a:latin typeface="Tahoma" panose="020B0604030504040204" pitchFamily="34" charset="0"/>
              </a:rPr>
              <a:t>Medição do Produto</a:t>
            </a:r>
            <a:endParaRPr lang="en-US" altLang="en-US" sz="3200"/>
          </a:p>
        </p:txBody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id="{AD14540E-C246-4021-8D58-7BBF03E5D4D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66738" y="1752600"/>
            <a:ext cx="8181975" cy="4267200"/>
          </a:xfrm>
        </p:spPr>
        <p:txBody>
          <a:bodyPr/>
          <a:lstStyle/>
          <a:p>
            <a:pPr eaLnBrk="1" hangingPunct="1">
              <a:spcAft>
                <a:spcPct val="25000"/>
              </a:spcAft>
              <a:defRPr/>
            </a:pPr>
            <a:r>
              <a:rPr lang="pt-PT" altLang="en-US" sz="2000" b="1" dirty="0"/>
              <a:t>Numa economia </a:t>
            </a:r>
          </a:p>
          <a:p>
            <a:pPr lvl="1" eaLnBrk="1" hangingPunct="1">
              <a:spcAft>
                <a:spcPct val="25000"/>
              </a:spcAft>
              <a:defRPr/>
            </a:pPr>
            <a:r>
              <a:rPr lang="pt-PT" altLang="en-US" sz="1600" b="1" dirty="0"/>
              <a:t>as empresas </a:t>
            </a:r>
            <a:r>
              <a:rPr lang="pt-PT" altLang="en-US" sz="1600" b="1" u="sng" dirty="0"/>
              <a:t>produzem</a:t>
            </a:r>
            <a:r>
              <a:rPr lang="pt-PT" altLang="en-US" sz="1600" b="1" dirty="0"/>
              <a:t> bens e serviços</a:t>
            </a:r>
          </a:p>
          <a:p>
            <a:pPr lvl="1" eaLnBrk="1" hangingPunct="1">
              <a:spcAft>
                <a:spcPct val="25000"/>
              </a:spcAft>
              <a:defRPr/>
            </a:pPr>
            <a:r>
              <a:rPr lang="pt-PT" altLang="en-US" sz="1600" b="1" dirty="0"/>
              <a:t>esta produção gera </a:t>
            </a:r>
            <a:r>
              <a:rPr lang="pt-PT" altLang="en-US" sz="1600" b="1" u="sng" dirty="0"/>
              <a:t>rendimentos</a:t>
            </a:r>
            <a:r>
              <a:rPr lang="pt-PT" altLang="en-US" sz="1600" b="1" dirty="0"/>
              <a:t>, como salários e lucros, que são aplicados na</a:t>
            </a:r>
            <a:r>
              <a:rPr lang="pt-PT" altLang="en-US" sz="1600" b="1" u="sng" dirty="0"/>
              <a:t> aquisição </a:t>
            </a:r>
            <a:r>
              <a:rPr lang="pt-PT" altLang="en-US" sz="1600" b="1" dirty="0"/>
              <a:t>de bens e serviços</a:t>
            </a:r>
          </a:p>
          <a:p>
            <a:pPr marL="471487" lvl="1" indent="0" eaLnBrk="1" hangingPunct="1">
              <a:spcAft>
                <a:spcPct val="25000"/>
              </a:spcAft>
              <a:buFont typeface="Wingdings" panose="05000000000000000000" pitchFamily="2" charset="2"/>
              <a:buNone/>
              <a:defRPr/>
            </a:pPr>
            <a:endParaRPr lang="pt-PT" altLang="en-US" sz="1600" b="1" dirty="0"/>
          </a:p>
          <a:p>
            <a:pPr eaLnBrk="1" hangingPunct="1">
              <a:defRPr/>
            </a:pPr>
            <a:r>
              <a:rPr lang="pt-PT" altLang="en-US" sz="1800" b="1" dirty="0"/>
              <a:t>Podemos assim identificar três atividades que correspondem às </a:t>
            </a:r>
            <a:r>
              <a:rPr lang="pt-PT" altLang="en-US" sz="1800" b="1" dirty="0">
                <a:solidFill>
                  <a:srgbClr val="0000FF"/>
                </a:solidFill>
              </a:rPr>
              <a:t>três óticas de medição do produto</a:t>
            </a:r>
            <a:r>
              <a:rPr lang="pt-PT" altLang="en-US" sz="2000" b="1" dirty="0"/>
              <a:t>:</a:t>
            </a:r>
          </a:p>
          <a:p>
            <a:pPr lvl="1" eaLnBrk="1" hangingPunct="1">
              <a:defRPr/>
            </a:pPr>
            <a:r>
              <a:rPr lang="pt-PT" altLang="en-US" sz="1600" b="1" i="1" dirty="0">
                <a:solidFill>
                  <a:srgbClr val="990000"/>
                </a:solidFill>
              </a:rPr>
              <a:t>Ótica da produção</a:t>
            </a:r>
          </a:p>
          <a:p>
            <a:pPr lvl="1" eaLnBrk="1" hangingPunct="1">
              <a:defRPr/>
            </a:pPr>
            <a:r>
              <a:rPr lang="pt-PT" altLang="en-US" sz="1600" b="1" i="1" dirty="0">
                <a:solidFill>
                  <a:srgbClr val="990000"/>
                </a:solidFill>
              </a:rPr>
              <a:t>Ótica do rendimento</a:t>
            </a:r>
          </a:p>
          <a:p>
            <a:pPr lvl="1" eaLnBrk="1" hangingPunct="1">
              <a:defRPr/>
            </a:pPr>
            <a:r>
              <a:rPr lang="pt-PT" altLang="en-US" sz="1600" b="1" i="1" dirty="0">
                <a:solidFill>
                  <a:srgbClr val="990000"/>
                </a:solidFill>
              </a:rPr>
              <a:t>Ótica da despesa</a:t>
            </a:r>
            <a:endParaRPr lang="en-US" altLang="en-US" sz="1600" b="1" i="1" dirty="0">
              <a:solidFill>
                <a:srgbClr val="990000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Marcador de Posição do Número do Diapositivo 5">
            <a:extLst>
              <a:ext uri="{FF2B5EF4-FFF2-40B4-BE49-F238E27FC236}">
                <a16:creationId xmlns:a16="http://schemas.microsoft.com/office/drawing/2014/main" id="{9C823F43-9A76-4009-93B6-8EFBB0DB13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CFFA02FD-EE4D-4B77-B328-804484EB50EC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id="{9973E417-357A-480B-8FE5-5C8015CD548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pt-PT" altLang="en-US" sz="3200" b="1">
                <a:solidFill>
                  <a:schemeClr val="tx1"/>
                </a:solidFill>
                <a:latin typeface="Tahoma" panose="020B0604030504040204" pitchFamily="34" charset="0"/>
              </a:rPr>
              <a:t>Produto: ótica da Despesa</a:t>
            </a:r>
            <a:endParaRPr lang="en-US" altLang="en-US" sz="3200" b="1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  <p:sp>
        <p:nvSpPr>
          <p:cNvPr id="18436" name="Rectangle 3">
            <a:extLst>
              <a:ext uri="{FF2B5EF4-FFF2-40B4-BE49-F238E27FC236}">
                <a16:creationId xmlns:a16="http://schemas.microsoft.com/office/drawing/2014/main" id="{5003BD31-0D6B-4C9B-A344-F434D97097B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23850" y="1752600"/>
            <a:ext cx="7777163" cy="4267200"/>
          </a:xfrm>
        </p:spPr>
        <p:txBody>
          <a:bodyPr/>
          <a:lstStyle/>
          <a:p>
            <a:pPr eaLnBrk="1" hangingPunct="1"/>
            <a:r>
              <a:rPr lang="pt-PT" altLang="en-US" sz="2400" b="1">
                <a:solidFill>
                  <a:srgbClr val="0000FF"/>
                </a:solidFill>
                <a:latin typeface="Tahoma" panose="020B0604030504040204" pitchFamily="34" charset="0"/>
              </a:rPr>
              <a:t>Despesa interna</a:t>
            </a:r>
            <a:r>
              <a:rPr lang="pt-PT" altLang="en-US" sz="2400">
                <a:latin typeface="Tahoma" panose="020B0604030504040204" pitchFamily="34" charset="0"/>
              </a:rPr>
              <a:t> (DI): </a:t>
            </a:r>
          </a:p>
          <a:p>
            <a:pPr lvl="1" eaLnBrk="1" hangingPunct="1"/>
            <a:r>
              <a:rPr lang="pt-PT" altLang="en-US" sz="2000" b="1">
                <a:latin typeface="Tahoma" panose="020B0604030504040204" pitchFamily="34" charset="0"/>
              </a:rPr>
              <a:t>despesa em bens e serviços finais produzidos internamente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pt-PT" altLang="en-US" sz="2800" b="1">
              <a:latin typeface="Tahoma" panose="020B0604030504040204" pitchFamily="34" charset="0"/>
            </a:endParaRPr>
          </a:p>
          <a:p>
            <a:pPr lvl="2" eaLnBrk="1" hangingPunct="1"/>
            <a:r>
              <a:rPr lang="pt-PT" altLang="en-US" sz="2000">
                <a:latin typeface="Tahoma" panose="020B0604030504040204" pitchFamily="34" charset="0"/>
              </a:rPr>
              <a:t>Não se deve confundir com </a:t>
            </a:r>
            <a:r>
              <a:rPr lang="pt-PT" altLang="en-US" sz="2000" b="1">
                <a:latin typeface="Tahoma" panose="020B0604030504040204" pitchFamily="34" charset="0"/>
              </a:rPr>
              <a:t>procura interna</a:t>
            </a:r>
          </a:p>
          <a:p>
            <a:pPr lvl="2" eaLnBrk="1" hangingPunct="1">
              <a:buFont typeface="Wingdings" panose="05000000000000000000" pitchFamily="2" charset="2"/>
              <a:buNone/>
            </a:pPr>
            <a:endParaRPr lang="pt-PT" altLang="en-US" sz="2100" b="1">
              <a:latin typeface="Tahoma" panose="020B0604030504040204" pitchFamily="34" charset="0"/>
            </a:endParaRPr>
          </a:p>
          <a:p>
            <a:pPr lvl="3" eaLnBrk="1" hangingPunct="1"/>
            <a:r>
              <a:rPr lang="pt-PT" altLang="en-US" sz="1600">
                <a:latin typeface="Tahoma" panose="020B0604030504040204" pitchFamily="34" charset="0"/>
              </a:rPr>
              <a:t>Despesa feita pelos residentes quer em produtos nacionais, quer em produtos importados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Marcador de Posição do Número do Diapositivo 5">
            <a:extLst>
              <a:ext uri="{FF2B5EF4-FFF2-40B4-BE49-F238E27FC236}">
                <a16:creationId xmlns:a16="http://schemas.microsoft.com/office/drawing/2014/main" id="{D8A56586-4F18-4FD0-ACAE-AFFEA8AFC2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3190663D-BACC-4EB6-8180-461DA3D7CDCA}" type="slidenum">
              <a:rPr lang="en-US" altLang="en-US"/>
              <a:pPr/>
              <a:t>17</a:t>
            </a:fld>
            <a:endParaRPr lang="en-US" altLang="en-US"/>
          </a:p>
        </p:txBody>
      </p:sp>
      <p:sp>
        <p:nvSpPr>
          <p:cNvPr id="19459" name="Rectangle 2">
            <a:extLst>
              <a:ext uri="{FF2B5EF4-FFF2-40B4-BE49-F238E27FC236}">
                <a16:creationId xmlns:a16="http://schemas.microsoft.com/office/drawing/2014/main" id="{859AAD7A-7D04-4600-A5A4-AA91F435DFF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pt-PT" altLang="en-US" sz="3200" b="1">
                <a:solidFill>
                  <a:schemeClr val="tx1"/>
                </a:solidFill>
                <a:latin typeface="Tahoma" panose="020B0604030504040204" pitchFamily="34" charset="0"/>
              </a:rPr>
              <a:t>Produto: ótica da Despesa</a:t>
            </a:r>
            <a:endParaRPr lang="en-US" altLang="en-US" sz="3200" b="1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  <p:sp>
        <p:nvSpPr>
          <p:cNvPr id="19460" name="Rectangle 3">
            <a:extLst>
              <a:ext uri="{FF2B5EF4-FFF2-40B4-BE49-F238E27FC236}">
                <a16:creationId xmlns:a16="http://schemas.microsoft.com/office/drawing/2014/main" id="{EC301159-53C4-4A5B-9B26-AB9BEC0880E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23850" y="1752600"/>
            <a:ext cx="8351838" cy="4267200"/>
          </a:xfrm>
        </p:spPr>
        <p:txBody>
          <a:bodyPr/>
          <a:lstStyle/>
          <a:p>
            <a:pPr eaLnBrk="1" hangingPunct="1">
              <a:lnSpc>
                <a:spcPct val="125000"/>
              </a:lnSpc>
            </a:pPr>
            <a:r>
              <a:rPr lang="pt-PT" altLang="en-US" sz="2000">
                <a:latin typeface="Tahoma" panose="020B0604030504040204" pitchFamily="34" charset="0"/>
              </a:rPr>
              <a:t>A despesa interna decompõe-se em</a:t>
            </a:r>
          </a:p>
          <a:p>
            <a:pPr lvl="1" eaLnBrk="1" hangingPunct="1">
              <a:lnSpc>
                <a:spcPct val="125000"/>
              </a:lnSpc>
            </a:pPr>
            <a:r>
              <a:rPr lang="pt-PT" altLang="en-US" sz="2000" b="1">
                <a:latin typeface="Tahoma" panose="020B0604030504040204" pitchFamily="34" charset="0"/>
              </a:rPr>
              <a:t>Consumo Privado</a:t>
            </a:r>
            <a:r>
              <a:rPr lang="pt-PT" altLang="en-US" sz="2000">
                <a:latin typeface="Tahoma" panose="020B0604030504040204" pitchFamily="34" charset="0"/>
              </a:rPr>
              <a:t> (C): </a:t>
            </a:r>
          </a:p>
          <a:p>
            <a:pPr lvl="2" eaLnBrk="1" hangingPunct="1">
              <a:lnSpc>
                <a:spcPct val="125000"/>
              </a:lnSpc>
            </a:pPr>
            <a:r>
              <a:rPr lang="pt-PT" altLang="en-US" sz="1600">
                <a:latin typeface="Tahoma" panose="020B0604030504040204" pitchFamily="34" charset="0"/>
              </a:rPr>
              <a:t>despesa realizada pelas Famílias</a:t>
            </a:r>
          </a:p>
          <a:p>
            <a:pPr lvl="1" eaLnBrk="1" hangingPunct="1">
              <a:lnSpc>
                <a:spcPct val="125000"/>
              </a:lnSpc>
            </a:pPr>
            <a:r>
              <a:rPr lang="pt-PT" altLang="en-US" sz="2000" b="1">
                <a:latin typeface="Tahoma" panose="020B0604030504040204" pitchFamily="34" charset="0"/>
              </a:rPr>
              <a:t>Consumo Público</a:t>
            </a:r>
            <a:r>
              <a:rPr lang="pt-PT" altLang="en-US" sz="2000">
                <a:latin typeface="Tahoma" panose="020B0604030504040204" pitchFamily="34" charset="0"/>
              </a:rPr>
              <a:t> (G): </a:t>
            </a:r>
          </a:p>
          <a:p>
            <a:pPr lvl="2" eaLnBrk="1" hangingPunct="1">
              <a:lnSpc>
                <a:spcPct val="125000"/>
              </a:lnSpc>
            </a:pPr>
            <a:r>
              <a:rPr lang="pt-PT" altLang="en-US" sz="1600">
                <a:latin typeface="Tahoma" panose="020B0604030504040204" pitchFamily="34" charset="0"/>
              </a:rPr>
              <a:t>despesa feita pela Administração Pública (educação, saúde, segurança, recolha lixo, etc.</a:t>
            </a:r>
            <a:r>
              <a:rPr lang="pt-PT" altLang="en-US" sz="1700">
                <a:latin typeface="Tahoma" panose="020B0604030504040204" pitchFamily="34" charset="0"/>
              </a:rPr>
              <a:t>)</a:t>
            </a:r>
          </a:p>
          <a:p>
            <a:pPr lvl="1" eaLnBrk="1" hangingPunct="1">
              <a:lnSpc>
                <a:spcPct val="125000"/>
              </a:lnSpc>
            </a:pPr>
            <a:r>
              <a:rPr lang="pt-PT" altLang="en-US" sz="2000" b="1">
                <a:latin typeface="Tahoma" panose="020B0604030504040204" pitchFamily="34" charset="0"/>
              </a:rPr>
              <a:t>Investimento</a:t>
            </a:r>
            <a:r>
              <a:rPr lang="pt-PT" altLang="en-US" sz="2000">
                <a:latin typeface="Tahoma" panose="020B0604030504040204" pitchFamily="34" charset="0"/>
              </a:rPr>
              <a:t> (I): divide-se em </a:t>
            </a:r>
          </a:p>
          <a:p>
            <a:pPr lvl="2" eaLnBrk="1" hangingPunct="1">
              <a:lnSpc>
                <a:spcPct val="125000"/>
              </a:lnSpc>
            </a:pPr>
            <a:r>
              <a:rPr lang="pt-PT" altLang="en-US" sz="1600" b="1">
                <a:latin typeface="Tahoma" panose="020B0604030504040204" pitchFamily="34" charset="0"/>
              </a:rPr>
              <a:t>FBCF</a:t>
            </a:r>
            <a:r>
              <a:rPr lang="pt-PT" altLang="en-US" sz="1600">
                <a:latin typeface="Tahoma" panose="020B0604030504040204" pitchFamily="34" charset="0"/>
              </a:rPr>
              <a:t>: despesa em equipamentos, edifícios, etc.</a:t>
            </a:r>
          </a:p>
          <a:p>
            <a:pPr lvl="2" eaLnBrk="1" hangingPunct="1">
              <a:lnSpc>
                <a:spcPct val="125000"/>
              </a:lnSpc>
            </a:pPr>
            <a:r>
              <a:rPr lang="pt-PT" altLang="en-US" sz="1600" b="1">
                <a:latin typeface="Tahoma" panose="020B0604030504040204" pitchFamily="34" charset="0"/>
              </a:rPr>
              <a:t>VE</a:t>
            </a:r>
            <a:r>
              <a:rPr lang="pt-PT" altLang="en-US" sz="1600">
                <a:latin typeface="Tahoma" panose="020B0604030504040204" pitchFamily="34" charset="0"/>
              </a:rPr>
              <a:t>: variação das existências (produzidas e não vendidas)</a:t>
            </a:r>
          </a:p>
          <a:p>
            <a:pPr lvl="1" eaLnBrk="1" hangingPunct="1">
              <a:lnSpc>
                <a:spcPct val="125000"/>
              </a:lnSpc>
            </a:pPr>
            <a:r>
              <a:rPr lang="pt-PT" altLang="en-US" sz="2000" b="1">
                <a:latin typeface="Tahoma" panose="020B0604030504040204" pitchFamily="34" charset="0"/>
              </a:rPr>
              <a:t>Exportações</a:t>
            </a:r>
            <a:r>
              <a:rPr lang="pt-PT" altLang="en-US" sz="2000">
                <a:latin typeface="Tahoma" panose="020B0604030504040204" pitchFamily="34" charset="0"/>
              </a:rPr>
              <a:t> (E): </a:t>
            </a:r>
          </a:p>
          <a:p>
            <a:pPr lvl="2" eaLnBrk="1" hangingPunct="1">
              <a:lnSpc>
                <a:spcPct val="125000"/>
              </a:lnSpc>
            </a:pPr>
            <a:r>
              <a:rPr lang="pt-PT" altLang="en-US" sz="1700">
                <a:latin typeface="Tahoma" panose="020B0604030504040204" pitchFamily="34" charset="0"/>
              </a:rPr>
              <a:t>despesa dos não residentes em produtos nacionais</a:t>
            </a:r>
            <a:endParaRPr lang="en-US" altLang="en-US" sz="1700">
              <a:latin typeface="Tahoma" panose="020B0604030504040204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Marcador de Posição do Número do Diapositivo 5">
            <a:extLst>
              <a:ext uri="{FF2B5EF4-FFF2-40B4-BE49-F238E27FC236}">
                <a16:creationId xmlns:a16="http://schemas.microsoft.com/office/drawing/2014/main" id="{65E2274A-240E-4123-9E18-A3BF8F2226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450E773F-400F-46BF-A881-E82C2299C5F5}" type="slidenum">
              <a:rPr lang="en-US" altLang="en-US"/>
              <a:pPr/>
              <a:t>18</a:t>
            </a:fld>
            <a:endParaRPr lang="en-US" altLang="en-US"/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4B225EF1-1E75-4EF7-AA04-95969E9557C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PT" altLang="en-US" sz="3200" b="1">
                <a:latin typeface="Tahoma" panose="020B0604030504040204" pitchFamily="34" charset="0"/>
              </a:rPr>
              <a:t>Cont.</a:t>
            </a:r>
            <a:endParaRPr lang="en-US" altLang="en-US" sz="3200" b="1">
              <a:latin typeface="Tahoma" panose="020B0604030504040204" pitchFamily="34" charset="0"/>
            </a:endParaRPr>
          </a:p>
        </p:txBody>
      </p:sp>
      <p:sp>
        <p:nvSpPr>
          <p:cNvPr id="22532" name="Rectangle 3">
            <a:extLst>
              <a:ext uri="{FF2B5EF4-FFF2-40B4-BE49-F238E27FC236}">
                <a16:creationId xmlns:a16="http://schemas.microsoft.com/office/drawing/2014/main" id="{99A91F7A-6EC1-45B3-B845-927AFF963DE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PT" altLang="en-US" sz="2400" b="1" dirty="0">
                <a:latin typeface="Tahoma" panose="020B0604030504040204" pitchFamily="34" charset="0"/>
              </a:rPr>
              <a:t>Donde</a:t>
            </a:r>
          </a:p>
          <a:p>
            <a:pPr lvl="1" eaLnBrk="1" hangingPunct="1">
              <a:defRPr/>
            </a:pPr>
            <a:r>
              <a:rPr lang="pt-PT" altLang="en-US" sz="2000" b="1" dirty="0">
                <a:latin typeface="Tahoma" panose="020B0604030504040204" pitchFamily="34" charset="0"/>
              </a:rPr>
              <a:t>DI = C + G + I + E </a:t>
            </a:r>
            <a:r>
              <a:rPr lang="pt-PT" altLang="en-US" sz="2000" b="1" dirty="0">
                <a:solidFill>
                  <a:schemeClr val="accent2"/>
                </a:solidFill>
                <a:latin typeface="Tahoma" panose="020B0604030504040204" pitchFamily="34" charset="0"/>
              </a:rPr>
              <a:t>– M</a:t>
            </a:r>
          </a:p>
          <a:p>
            <a:pPr marL="471487" lvl="1" indent="0" eaLnBrk="1" hangingPunct="1">
              <a:buFont typeface="Wingdings" panose="05000000000000000000" pitchFamily="2" charset="2"/>
              <a:buNone/>
              <a:defRPr/>
            </a:pPr>
            <a:endParaRPr lang="pt-PT" altLang="en-US" sz="2000" b="1" dirty="0">
              <a:solidFill>
                <a:schemeClr val="accent2"/>
              </a:solidFill>
              <a:latin typeface="Tahoma" panose="020B0604030504040204" pitchFamily="34" charset="0"/>
            </a:endParaRPr>
          </a:p>
          <a:p>
            <a:pPr eaLnBrk="1" hangingPunct="1">
              <a:defRPr/>
            </a:pPr>
            <a:r>
              <a:rPr lang="pt-PT" altLang="en-US" sz="2400" b="1" dirty="0">
                <a:latin typeface="Tahoma" panose="020B0604030504040204" pitchFamily="34" charset="0"/>
              </a:rPr>
              <a:t>Pelo que</a:t>
            </a:r>
          </a:p>
          <a:p>
            <a:pPr lvl="1" eaLnBrk="1" hangingPunct="1">
              <a:defRPr/>
            </a:pPr>
            <a:r>
              <a:rPr lang="pt-PT" altLang="en-US" sz="2000" b="1" dirty="0">
                <a:solidFill>
                  <a:srgbClr val="009900"/>
                </a:solidFill>
                <a:latin typeface="Tahoma" panose="020B0604030504040204" pitchFamily="34" charset="0"/>
              </a:rPr>
              <a:t>PIBpm (Y) = DI</a:t>
            </a:r>
          </a:p>
          <a:p>
            <a:pPr lvl="2" eaLnBrk="1" hangingPunct="1">
              <a:defRPr/>
            </a:pPr>
            <a:r>
              <a:rPr lang="pt-PT" altLang="en-US" sz="1600" b="1" dirty="0">
                <a:solidFill>
                  <a:srgbClr val="CC3300"/>
                </a:solidFill>
                <a:latin typeface="Tahoma" panose="020B0604030504040204" pitchFamily="34" charset="0"/>
              </a:rPr>
              <a:t>Preços de Mercado: </a:t>
            </a:r>
            <a:r>
              <a:rPr lang="pt-PT" altLang="en-US" sz="1600" b="1" dirty="0">
                <a:latin typeface="Tahoma" panose="020B0604030504040204" pitchFamily="34" charset="0"/>
              </a:rPr>
              <a:t>as componentes da despesa estão valorizadas ao preço de venda aos utilizadores finais, </a:t>
            </a:r>
            <a:r>
              <a:rPr lang="pt-PT" altLang="en-US" sz="1600" b="1" dirty="0">
                <a:solidFill>
                  <a:srgbClr val="0000FF"/>
                </a:solidFill>
                <a:latin typeface="Tahoma" panose="020B0604030504040204" pitchFamily="34" charset="0"/>
              </a:rPr>
              <a:t>incluindo já impostos indirectos</a:t>
            </a:r>
            <a:r>
              <a:rPr lang="pt-PT" altLang="en-US" sz="1600" b="1" dirty="0">
                <a:latin typeface="Tahoma" panose="020B0604030504040204" pitchFamily="34" charset="0"/>
              </a:rPr>
              <a:t> (caso do IVA, por exemplo)</a:t>
            </a:r>
          </a:p>
          <a:p>
            <a:pPr marL="909637" lvl="2" indent="0" eaLnBrk="1" hangingPunct="1">
              <a:buFont typeface="Wingdings" panose="05000000000000000000" pitchFamily="2" charset="2"/>
              <a:buNone/>
              <a:defRPr/>
            </a:pPr>
            <a:endParaRPr lang="pt-PT" altLang="en-US" sz="1600" b="1" dirty="0">
              <a:latin typeface="Tahoma" panose="020B0604030504040204" pitchFamily="34" charset="0"/>
            </a:endParaRPr>
          </a:p>
          <a:p>
            <a:pPr lvl="1" eaLnBrk="1" hangingPunct="1">
              <a:defRPr/>
            </a:pPr>
            <a:r>
              <a:rPr lang="pt-PT" altLang="en-US" sz="2000" b="1" dirty="0">
                <a:solidFill>
                  <a:srgbClr val="FF0000"/>
                </a:solidFill>
                <a:latin typeface="Tahoma" panose="020B0604030504040204" pitchFamily="34" charset="0"/>
              </a:rPr>
              <a:t>PIBcf = PIBpm - IILS</a:t>
            </a:r>
            <a:endParaRPr lang="en-US" altLang="en-US" sz="2000" b="1" dirty="0">
              <a:solidFill>
                <a:srgbClr val="FF0000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Marcador de Posição do Número do Diapositivo 5">
            <a:extLst>
              <a:ext uri="{FF2B5EF4-FFF2-40B4-BE49-F238E27FC236}">
                <a16:creationId xmlns:a16="http://schemas.microsoft.com/office/drawing/2014/main" id="{627D6EB7-5A79-490E-BFFE-042CC5A596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7163B022-5CC6-4B83-9866-F5A96BFB439F}" type="slidenum">
              <a:rPr lang="en-US" altLang="en-US"/>
              <a:pPr/>
              <a:t>19</a:t>
            </a:fld>
            <a:endParaRPr lang="en-US" altLang="en-US"/>
          </a:p>
        </p:txBody>
      </p:sp>
      <p:sp>
        <p:nvSpPr>
          <p:cNvPr id="21507" name="Rectangle 2">
            <a:extLst>
              <a:ext uri="{FF2B5EF4-FFF2-40B4-BE49-F238E27FC236}">
                <a16:creationId xmlns:a16="http://schemas.microsoft.com/office/drawing/2014/main" id="{4A1376B7-6E13-4BCF-B044-031515DF18F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74675" y="836613"/>
            <a:ext cx="8001000" cy="684212"/>
          </a:xfrm>
        </p:spPr>
        <p:txBody>
          <a:bodyPr/>
          <a:lstStyle/>
          <a:p>
            <a:pPr algn="ctr" eaLnBrk="1" hangingPunct="1"/>
            <a:br>
              <a:rPr lang="pt-PT" altLang="en-US" sz="2800" b="1">
                <a:solidFill>
                  <a:schemeClr val="folHlink"/>
                </a:solidFill>
                <a:latin typeface="Tahoma" panose="020B0604030504040204" pitchFamily="34" charset="0"/>
              </a:rPr>
            </a:br>
            <a:br>
              <a:rPr lang="pt-PT" altLang="en-US" sz="2800" b="1">
                <a:solidFill>
                  <a:schemeClr val="folHlink"/>
                </a:solidFill>
                <a:latin typeface="Tahoma" panose="020B0604030504040204" pitchFamily="34" charset="0"/>
              </a:rPr>
            </a:br>
            <a:r>
              <a:rPr lang="pt-PT" altLang="en-US" sz="3200" b="1">
                <a:solidFill>
                  <a:schemeClr val="tx1"/>
                </a:solidFill>
                <a:latin typeface="Tahoma" panose="020B0604030504040204" pitchFamily="34" charset="0"/>
              </a:rPr>
              <a:t>Produto Nacional Bruto (PNB)</a:t>
            </a:r>
            <a:endParaRPr lang="en-US" altLang="en-US" sz="3200" b="1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5696B135-110A-4A6F-865F-9E115BA3B0C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95288" y="1752600"/>
            <a:ext cx="8748712" cy="4267200"/>
          </a:xfrm>
        </p:spPr>
        <p:txBody>
          <a:bodyPr/>
          <a:lstStyle/>
          <a:p>
            <a:pPr eaLnBrk="1" hangingPunct="1">
              <a:defRPr/>
            </a:pPr>
            <a:r>
              <a:rPr lang="pt-PT" altLang="en-US" sz="2000" b="1" u="sng" dirty="0">
                <a:latin typeface="Tahoma" panose="020B0604030504040204" pitchFamily="34" charset="0"/>
              </a:rPr>
              <a:t>Empresa portuguesa</a:t>
            </a:r>
            <a:r>
              <a:rPr lang="pt-PT" altLang="en-US" sz="2000" b="1" dirty="0">
                <a:latin typeface="Tahoma" panose="020B0604030504040204" pitchFamily="34" charset="0"/>
              </a:rPr>
              <a:t> com filial no estrangeiro</a:t>
            </a:r>
          </a:p>
          <a:p>
            <a:pPr lvl="1" eaLnBrk="1" hangingPunct="1">
              <a:defRPr/>
            </a:pPr>
            <a:r>
              <a:rPr lang="pt-PT" altLang="en-US" sz="1800" b="1" dirty="0">
                <a:latin typeface="Tahoma" panose="020B0604030504040204" pitchFamily="34" charset="0"/>
              </a:rPr>
              <a:t>lucros contabilizados no PIB do país de destino</a:t>
            </a:r>
          </a:p>
          <a:p>
            <a:pPr lvl="2" eaLnBrk="1" hangingPunct="1">
              <a:defRPr/>
            </a:pPr>
            <a:r>
              <a:rPr lang="pt-PT" altLang="en-US" sz="1600" b="1" dirty="0">
                <a:solidFill>
                  <a:schemeClr val="folHlink"/>
                </a:solidFill>
                <a:latin typeface="Tahoma" panose="020B0604030504040204" pitchFamily="34" charset="0"/>
              </a:rPr>
              <a:t>rendimentos de fatores de produção </a:t>
            </a:r>
            <a:r>
              <a:rPr lang="pt-PT" altLang="en-US" sz="1600" b="1" u="sng" dirty="0">
                <a:solidFill>
                  <a:schemeClr val="folHlink"/>
                </a:solidFill>
                <a:latin typeface="Tahoma" panose="020B0604030504040204" pitchFamily="34" charset="0"/>
              </a:rPr>
              <a:t>recebidos do</a:t>
            </a:r>
            <a:r>
              <a:rPr lang="pt-PT" altLang="en-US" sz="1600" b="1" dirty="0">
                <a:solidFill>
                  <a:schemeClr val="folHlink"/>
                </a:solidFill>
                <a:latin typeface="Tahoma" panose="020B0604030504040204" pitchFamily="34" charset="0"/>
              </a:rPr>
              <a:t> Exterior</a:t>
            </a:r>
          </a:p>
          <a:p>
            <a:pPr lvl="1" eaLnBrk="1" hangingPunct="1">
              <a:defRPr/>
            </a:pPr>
            <a:endParaRPr lang="pt-PT" altLang="en-US" sz="1600" b="1" dirty="0">
              <a:solidFill>
                <a:schemeClr val="folHlink"/>
              </a:solidFill>
              <a:latin typeface="Tahoma" panose="020B0604030504040204" pitchFamily="34" charset="0"/>
            </a:endParaRPr>
          </a:p>
          <a:p>
            <a:pPr eaLnBrk="1" hangingPunct="1">
              <a:defRPr/>
            </a:pPr>
            <a:r>
              <a:rPr lang="pt-PT" altLang="en-US" sz="2000" b="1" u="sng" dirty="0">
                <a:latin typeface="Tahoma" panose="020B0604030504040204" pitchFamily="34" charset="0"/>
              </a:rPr>
              <a:t>Empresa estrangeira</a:t>
            </a:r>
            <a:r>
              <a:rPr lang="pt-PT" altLang="en-US" sz="2000" b="1" dirty="0">
                <a:latin typeface="Tahoma" panose="020B0604030504040204" pitchFamily="34" charset="0"/>
              </a:rPr>
              <a:t> com filial em Portugal </a:t>
            </a:r>
          </a:p>
          <a:p>
            <a:pPr lvl="1" eaLnBrk="1" hangingPunct="1">
              <a:defRPr/>
            </a:pPr>
            <a:r>
              <a:rPr lang="pt-PT" altLang="en-US" sz="1800" b="1" dirty="0">
                <a:latin typeface="Tahoma" panose="020B0604030504040204" pitchFamily="34" charset="0"/>
              </a:rPr>
              <a:t>lucros contabilizados no PIB de Portugal </a:t>
            </a:r>
          </a:p>
          <a:p>
            <a:pPr lvl="2" eaLnBrk="1" hangingPunct="1">
              <a:defRPr/>
            </a:pPr>
            <a:r>
              <a:rPr lang="pt-PT" altLang="en-US" sz="1600" b="1" dirty="0">
                <a:solidFill>
                  <a:srgbClr val="CC3300"/>
                </a:solidFill>
                <a:latin typeface="Tahoma" panose="020B0604030504040204" pitchFamily="34" charset="0"/>
              </a:rPr>
              <a:t>rendimentos de fatores de produção </a:t>
            </a:r>
            <a:r>
              <a:rPr lang="pt-PT" altLang="en-US" sz="1600" b="1" dirty="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</a:rPr>
              <a:t>pagos ao</a:t>
            </a:r>
            <a:r>
              <a:rPr lang="pt-PT" altLang="en-US" sz="1600" b="1" dirty="0">
                <a:solidFill>
                  <a:srgbClr val="CC3300"/>
                </a:solidFill>
                <a:latin typeface="Tahoma" panose="020B0604030504040204" pitchFamily="34" charset="0"/>
              </a:rPr>
              <a:t> Exterior</a:t>
            </a:r>
          </a:p>
          <a:p>
            <a:pPr lvl="2" eaLnBrk="1" hangingPunct="1">
              <a:buFont typeface="Wingdings" panose="05000000000000000000" pitchFamily="2" charset="2"/>
              <a:buNone/>
              <a:defRPr/>
            </a:pPr>
            <a:endParaRPr lang="pt-PT" altLang="en-US" sz="1600" b="1" dirty="0">
              <a:solidFill>
                <a:schemeClr val="accent2"/>
              </a:solidFill>
              <a:latin typeface="Tahoma" panose="020B0604030504040204" pitchFamily="34" charset="0"/>
            </a:endParaRPr>
          </a:p>
          <a:p>
            <a:pPr eaLnBrk="1" hangingPunct="1">
              <a:defRPr/>
            </a:pPr>
            <a:r>
              <a:rPr lang="pt-PT" altLang="en-US" sz="1800" b="1" dirty="0">
                <a:solidFill>
                  <a:srgbClr val="009900"/>
                </a:solidFill>
                <a:latin typeface="Tahoma" panose="020B0604030504040204" pitchFamily="34" charset="0"/>
              </a:rPr>
              <a:t>PNB = PIB + </a:t>
            </a:r>
            <a:r>
              <a:rPr lang="pt-PT" altLang="en-US" sz="1800" b="1" dirty="0">
                <a:solidFill>
                  <a:schemeClr val="folHlink"/>
                </a:solidFill>
                <a:latin typeface="Tahoma" panose="020B0604030504040204" pitchFamily="34" charset="0"/>
              </a:rPr>
              <a:t>rendimentos de fatores de produção </a:t>
            </a:r>
            <a:r>
              <a:rPr lang="pt-PT" altLang="en-US" sz="1800" b="1" u="sng" dirty="0">
                <a:solidFill>
                  <a:schemeClr val="folHlink"/>
                </a:solidFill>
                <a:latin typeface="Tahoma" panose="020B0604030504040204" pitchFamily="34" charset="0"/>
              </a:rPr>
              <a:t>recebidos  do</a:t>
            </a:r>
            <a:r>
              <a:rPr lang="pt-PT" altLang="en-US" sz="1800" b="1" dirty="0">
                <a:solidFill>
                  <a:schemeClr val="folHlink"/>
                </a:solidFill>
                <a:latin typeface="Tahoma" panose="020B0604030504040204" pitchFamily="34" charset="0"/>
              </a:rPr>
              <a:t> Exterior - </a:t>
            </a:r>
            <a:r>
              <a:rPr lang="pt-PT" altLang="en-US" sz="1800" b="1" dirty="0">
                <a:solidFill>
                  <a:srgbClr val="CC3300"/>
                </a:solidFill>
                <a:latin typeface="Tahoma" panose="020B0604030504040204" pitchFamily="34" charset="0"/>
              </a:rPr>
              <a:t>rendimentos de fatores de produção </a:t>
            </a:r>
            <a:r>
              <a:rPr lang="pt-PT" altLang="en-US" sz="1800" b="1" u="sng" dirty="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</a:rPr>
              <a:t>pagos ao</a:t>
            </a:r>
            <a:r>
              <a:rPr lang="pt-PT" altLang="en-US" sz="1800" b="1" u="sng" dirty="0">
                <a:solidFill>
                  <a:srgbClr val="CC3300"/>
                </a:solidFill>
                <a:latin typeface="Tahoma" panose="020B0604030504040204" pitchFamily="34" charset="0"/>
              </a:rPr>
              <a:t> </a:t>
            </a:r>
            <a:r>
              <a:rPr lang="pt-PT" altLang="en-US" sz="1800" b="1" dirty="0">
                <a:solidFill>
                  <a:srgbClr val="CC3300"/>
                </a:solidFill>
                <a:latin typeface="Tahoma" panose="020B0604030504040204" pitchFamily="34" charset="0"/>
              </a:rPr>
              <a:t>Exterior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Marcador de Posição do Número do Diapositivo 5">
            <a:extLst>
              <a:ext uri="{FF2B5EF4-FFF2-40B4-BE49-F238E27FC236}">
                <a16:creationId xmlns:a16="http://schemas.microsoft.com/office/drawing/2014/main" id="{222B6CD4-0AB1-4418-BC4B-0C5E1F3748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896C9DEE-07C4-41AD-88E1-0A46142B80F4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46CA4DBF-CFEC-4617-8D11-85E08A0C381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pt-PT" altLang="en-US" sz="3200" b="1">
                <a:latin typeface="Tahoma" panose="020B0604030504040204" pitchFamily="34" charset="0"/>
              </a:rPr>
              <a:t>Introdução</a:t>
            </a:r>
            <a:endParaRPr lang="en-US" altLang="en-US" sz="3200" b="1">
              <a:latin typeface="Tahoma" panose="020B0604030504040204" pitchFamily="34" charset="0"/>
            </a:endParaRP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D66097FA-9926-44CB-A3B5-E36BD6470DD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23850" y="1752600"/>
            <a:ext cx="8496300" cy="4267200"/>
          </a:xfrm>
        </p:spPr>
        <p:txBody>
          <a:bodyPr/>
          <a:lstStyle/>
          <a:p>
            <a:pPr eaLnBrk="1" hangingPunct="1">
              <a:defRPr/>
            </a:pPr>
            <a:r>
              <a:rPr lang="pt-PT" altLang="en-US" sz="2000" b="1" dirty="0">
                <a:solidFill>
                  <a:schemeClr val="folHlink"/>
                </a:solidFill>
                <a:latin typeface="Tahoma" panose="020B0604030504040204" pitchFamily="34" charset="0"/>
              </a:rPr>
              <a:t>Microeconomia </a:t>
            </a:r>
          </a:p>
          <a:p>
            <a:pPr lvl="1" eaLnBrk="1" hangingPunct="1">
              <a:defRPr/>
            </a:pPr>
            <a:r>
              <a:rPr lang="pt-PT" altLang="en-US" sz="1800" dirty="0">
                <a:latin typeface="Tahoma" panose="020B0604030504040204" pitchFamily="34" charset="0"/>
              </a:rPr>
              <a:t>Agentes maximizadores: utilidade (consumidor) e lucro (empresa)</a:t>
            </a:r>
            <a:r>
              <a:rPr lang="pt-PT" altLang="en-US" sz="1800" dirty="0"/>
              <a:t> </a:t>
            </a:r>
          </a:p>
          <a:p>
            <a:pPr lvl="1" eaLnBrk="1" hangingPunct="1">
              <a:defRPr/>
            </a:pPr>
            <a:r>
              <a:rPr lang="pt-PT" altLang="en-US" sz="1800" u="sng" dirty="0">
                <a:latin typeface="Tahoma" panose="020B0604030504040204" pitchFamily="34" charset="0"/>
              </a:rPr>
              <a:t>Dado bem ou serviço</a:t>
            </a:r>
          </a:p>
          <a:p>
            <a:pPr lvl="2" eaLnBrk="1" hangingPunct="1">
              <a:defRPr/>
            </a:pPr>
            <a:r>
              <a:rPr lang="pt-PT" altLang="en-US" sz="1600" dirty="0">
                <a:latin typeface="Tahoma" panose="020B0604030504040204" pitchFamily="34" charset="0"/>
              </a:rPr>
              <a:t>curva da procura (todos consumidores) </a:t>
            </a:r>
          </a:p>
          <a:p>
            <a:pPr lvl="2" eaLnBrk="1" hangingPunct="1">
              <a:defRPr/>
            </a:pPr>
            <a:r>
              <a:rPr lang="pt-PT" altLang="en-US" sz="1600" dirty="0">
                <a:latin typeface="Tahoma" panose="020B0604030504040204" pitchFamily="34" charset="0"/>
              </a:rPr>
              <a:t>curva da oferta (empresas produtoras)</a:t>
            </a:r>
          </a:p>
          <a:p>
            <a:pPr lvl="2" eaLnBrk="1" hangingPunct="1">
              <a:defRPr/>
            </a:pPr>
            <a:r>
              <a:rPr lang="pt-PT" altLang="en-US" sz="1600" dirty="0">
                <a:latin typeface="Tahoma" panose="020B0604030504040204" pitchFamily="34" charset="0"/>
              </a:rPr>
              <a:t>equilíbrio do mercado (Pe; </a:t>
            </a:r>
            <a:r>
              <a:rPr lang="pt-PT" altLang="en-US" sz="1600" dirty="0" err="1">
                <a:latin typeface="Tahoma" panose="020B0604030504040204" pitchFamily="34" charset="0"/>
              </a:rPr>
              <a:t>Qe</a:t>
            </a:r>
            <a:r>
              <a:rPr lang="pt-PT" altLang="en-US" sz="1600" dirty="0">
                <a:latin typeface="Tahoma" panose="020B0604030504040204" pitchFamily="34" charset="0"/>
              </a:rPr>
              <a:t>)</a:t>
            </a:r>
          </a:p>
          <a:p>
            <a:pPr eaLnBrk="1" hangingPunct="1">
              <a:defRPr/>
            </a:pPr>
            <a:r>
              <a:rPr lang="pt-PT" altLang="en-US" sz="2000" b="1" dirty="0">
                <a:solidFill>
                  <a:schemeClr val="folHlink"/>
                </a:solidFill>
                <a:latin typeface="Tahoma" panose="020B0604030504040204" pitchFamily="34" charset="0"/>
              </a:rPr>
              <a:t>Macroeconomia</a:t>
            </a:r>
          </a:p>
          <a:p>
            <a:pPr lvl="1" eaLnBrk="1" hangingPunct="1">
              <a:defRPr/>
            </a:pPr>
            <a:r>
              <a:rPr lang="pt-PT" altLang="en-US" sz="2000" b="1" dirty="0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</a:rPr>
              <a:t>Procura agregada</a:t>
            </a:r>
            <a:r>
              <a:rPr lang="pt-PT" altLang="en-US" sz="2000" dirty="0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</a:rPr>
              <a:t>:</a:t>
            </a:r>
            <a:r>
              <a:rPr lang="pt-PT" altLang="en-US" sz="2000" dirty="0">
                <a:solidFill>
                  <a:schemeClr val="accent2"/>
                </a:solidFill>
                <a:latin typeface="Tahoma" panose="020B0604030504040204" pitchFamily="34" charset="0"/>
              </a:rPr>
              <a:t> </a:t>
            </a:r>
            <a:r>
              <a:rPr lang="pt-PT" altLang="en-US" sz="1800" dirty="0">
                <a:latin typeface="Tahoma" panose="020B0604030504040204" pitchFamily="34" charset="0"/>
              </a:rPr>
              <a:t>todos os consumidores de todos os bens e serviços  </a:t>
            </a:r>
          </a:p>
          <a:p>
            <a:pPr lvl="1" eaLnBrk="1" hangingPunct="1">
              <a:defRPr/>
            </a:pPr>
            <a:r>
              <a:rPr lang="pt-PT" altLang="en-US" sz="2000" b="1" dirty="0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</a:rPr>
              <a:t>Oferta agregada:</a:t>
            </a:r>
            <a:r>
              <a:rPr lang="pt-PT" altLang="en-US" sz="1800" b="1" dirty="0">
                <a:solidFill>
                  <a:schemeClr val="hlink"/>
                </a:solidFill>
                <a:latin typeface="Tahoma" panose="020B0604030504040204" pitchFamily="34" charset="0"/>
              </a:rPr>
              <a:t> </a:t>
            </a:r>
            <a:r>
              <a:rPr lang="pt-PT" altLang="en-US" sz="1800" dirty="0">
                <a:latin typeface="Tahoma" panose="020B0604030504040204" pitchFamily="34" charset="0"/>
              </a:rPr>
              <a:t>todos os produtores de todos os bens e serviços produtos </a:t>
            </a:r>
            <a:endParaRPr lang="pt-PT" altLang="en-US" sz="1800" dirty="0">
              <a:solidFill>
                <a:schemeClr val="accent2"/>
              </a:solidFill>
              <a:latin typeface="Tahoma" panose="020B0604030504040204" pitchFamily="34" charset="0"/>
            </a:endParaRPr>
          </a:p>
          <a:p>
            <a:pPr lvl="1" eaLnBrk="1" hangingPunct="1">
              <a:defRPr/>
            </a:pPr>
            <a:r>
              <a:rPr lang="pt-PT" altLang="en-US" sz="2000" b="1" dirty="0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</a:rPr>
              <a:t>Equilíbrio macroeconómico: </a:t>
            </a:r>
            <a:r>
              <a:rPr lang="pt-PT" altLang="en-US" sz="1800" b="1" dirty="0">
                <a:latin typeface="Tahoma" panose="020B0604030504040204" pitchFamily="34" charset="0"/>
              </a:rPr>
              <a:t>Índice de Preços e PIB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Marcador de Posição do Número do Diapositivo 5">
            <a:extLst>
              <a:ext uri="{FF2B5EF4-FFF2-40B4-BE49-F238E27FC236}">
                <a16:creationId xmlns:a16="http://schemas.microsoft.com/office/drawing/2014/main" id="{A129BD2C-6ED1-4A06-A3A9-5EF128C357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6E156A83-50B8-4714-B019-3AA4DDAFAD0D}" type="slidenum">
              <a:rPr lang="en-US" altLang="en-US"/>
              <a:pPr/>
              <a:t>20</a:t>
            </a:fld>
            <a:endParaRPr lang="en-US" altLang="en-US"/>
          </a:p>
        </p:txBody>
      </p:sp>
      <p:sp>
        <p:nvSpPr>
          <p:cNvPr id="22531" name="Rectangle 2">
            <a:extLst>
              <a:ext uri="{FF2B5EF4-FFF2-40B4-BE49-F238E27FC236}">
                <a16:creationId xmlns:a16="http://schemas.microsoft.com/office/drawing/2014/main" id="{C3624627-8313-4B5B-9FDA-5ED3044C3A2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pt-PT" altLang="en-US" sz="3200" b="1">
                <a:latin typeface="Tahoma" panose="020B0604030504040204" pitchFamily="34" charset="0"/>
              </a:rPr>
              <a:t>RENDIMENTO NACIONAL (RN)</a:t>
            </a:r>
            <a:endParaRPr lang="en-US" altLang="en-US" sz="3200" b="1">
              <a:latin typeface="Tahoma" panose="020B0604030504040204" pitchFamily="34" charset="0"/>
            </a:endParaRPr>
          </a:p>
        </p:txBody>
      </p:sp>
      <p:sp>
        <p:nvSpPr>
          <p:cNvPr id="24580" name="Rectangle 3">
            <a:extLst>
              <a:ext uri="{FF2B5EF4-FFF2-40B4-BE49-F238E27FC236}">
                <a16:creationId xmlns:a16="http://schemas.microsoft.com/office/drawing/2014/main" id="{29CD6CEA-7057-4A64-8B88-E2CF3D3AE8B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PT" altLang="en-US" sz="2400" b="1" dirty="0">
                <a:solidFill>
                  <a:srgbClr val="0000FF"/>
                </a:solidFill>
                <a:latin typeface="Tahoma" panose="020B0604030504040204" pitchFamily="34" charset="0"/>
              </a:rPr>
              <a:t>RN = </a:t>
            </a:r>
            <a:r>
              <a:rPr lang="pt-PT" altLang="en-US" sz="2400" b="1" dirty="0" err="1">
                <a:solidFill>
                  <a:srgbClr val="0000FF"/>
                </a:solidFill>
                <a:latin typeface="Tahoma" panose="020B0604030504040204" pitchFamily="34" charset="0"/>
              </a:rPr>
              <a:t>PNLcf</a:t>
            </a:r>
            <a:endParaRPr lang="pt-PT" altLang="en-US" sz="2400" b="1" dirty="0">
              <a:solidFill>
                <a:srgbClr val="0000FF"/>
              </a:solidFill>
              <a:latin typeface="Tahoma" panose="020B0604030504040204" pitchFamily="34" charset="0"/>
            </a:endParaRP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endParaRPr lang="pt-PT" altLang="en-US" sz="2400" b="1" dirty="0">
              <a:solidFill>
                <a:srgbClr val="0000FF"/>
              </a:solidFill>
              <a:latin typeface="Tahoma" panose="020B0604030504040204" pitchFamily="34" charset="0"/>
            </a:endParaRPr>
          </a:p>
          <a:p>
            <a:pPr eaLnBrk="1" hangingPunct="1">
              <a:defRPr/>
            </a:pPr>
            <a:r>
              <a:rPr lang="pt-PT" altLang="en-US" sz="2000" b="1" dirty="0">
                <a:latin typeface="Tahoma" panose="020B0604030504040204" pitchFamily="34" charset="0"/>
              </a:rPr>
              <a:t>Como se obtém?</a:t>
            </a:r>
          </a:p>
          <a:p>
            <a:pPr lvl="1" eaLnBrk="1" hangingPunct="1">
              <a:defRPr/>
            </a:pPr>
            <a:r>
              <a:rPr lang="pt-PT" altLang="en-US" sz="1800" b="1" dirty="0">
                <a:latin typeface="Tahoma" panose="020B0604030504040204" pitchFamily="34" charset="0"/>
              </a:rPr>
              <a:t>A partir do PIBpm</a:t>
            </a:r>
          </a:p>
          <a:p>
            <a:pPr lvl="1" eaLnBrk="1" hangingPunct="1">
              <a:defRPr/>
            </a:pPr>
            <a:r>
              <a:rPr lang="pt-PT" altLang="en-US" sz="1800" b="1" dirty="0">
                <a:latin typeface="Tahoma" panose="020B0604030504040204" pitchFamily="34" charset="0"/>
              </a:rPr>
              <a:t>Somar rendimentos dos fatores com Exterior (de </a:t>
            </a:r>
            <a:r>
              <a:rPr lang="pt-PT" altLang="en-US" sz="1800" b="1" i="1" dirty="0">
                <a:latin typeface="Tahoma" panose="020B0604030504040204" pitchFamily="34" charset="0"/>
              </a:rPr>
              <a:t>Interno</a:t>
            </a:r>
            <a:r>
              <a:rPr lang="pt-PT" altLang="en-US" sz="1800" b="1" dirty="0">
                <a:latin typeface="Tahoma" panose="020B0604030504040204" pitchFamily="34" charset="0"/>
              </a:rPr>
              <a:t> a </a:t>
            </a:r>
            <a:r>
              <a:rPr lang="pt-PT" altLang="en-US" sz="1800" b="1" i="1" dirty="0">
                <a:latin typeface="Tahoma" panose="020B0604030504040204" pitchFamily="34" charset="0"/>
              </a:rPr>
              <a:t>Nacional</a:t>
            </a:r>
            <a:r>
              <a:rPr lang="pt-PT" altLang="en-US" sz="1800" b="1" dirty="0">
                <a:latin typeface="Tahoma" panose="020B0604030504040204" pitchFamily="34" charset="0"/>
              </a:rPr>
              <a:t>) </a:t>
            </a:r>
          </a:p>
          <a:p>
            <a:pPr lvl="1" eaLnBrk="1" hangingPunct="1">
              <a:defRPr/>
            </a:pPr>
            <a:r>
              <a:rPr lang="pt-PT" altLang="en-US" sz="1800" b="1" dirty="0">
                <a:latin typeface="Tahoma" panose="020B0604030504040204" pitchFamily="34" charset="0"/>
              </a:rPr>
              <a:t>Deduzir as Amortizações (de </a:t>
            </a:r>
            <a:r>
              <a:rPr lang="pt-PT" altLang="en-US" sz="1800" b="1" i="1" dirty="0">
                <a:latin typeface="Tahoma" panose="020B0604030504040204" pitchFamily="34" charset="0"/>
              </a:rPr>
              <a:t>Bruto</a:t>
            </a:r>
            <a:r>
              <a:rPr lang="pt-PT" altLang="en-US" sz="1800" b="1" dirty="0">
                <a:latin typeface="Tahoma" panose="020B0604030504040204" pitchFamily="34" charset="0"/>
              </a:rPr>
              <a:t> a </a:t>
            </a:r>
            <a:r>
              <a:rPr lang="pt-PT" altLang="en-US" sz="1800" b="1" i="1" dirty="0">
                <a:latin typeface="Tahoma" panose="020B0604030504040204" pitchFamily="34" charset="0"/>
              </a:rPr>
              <a:t>Líquido</a:t>
            </a:r>
            <a:r>
              <a:rPr lang="pt-PT" altLang="en-US" sz="1800" b="1" dirty="0">
                <a:latin typeface="Tahoma" panose="020B0604030504040204" pitchFamily="34" charset="0"/>
              </a:rPr>
              <a:t>)</a:t>
            </a:r>
          </a:p>
          <a:p>
            <a:pPr lvl="1" eaLnBrk="1" hangingPunct="1">
              <a:defRPr/>
            </a:pPr>
            <a:r>
              <a:rPr lang="pt-PT" altLang="en-US" sz="1800" b="1" dirty="0">
                <a:latin typeface="Tahoma" panose="020B0604030504040204" pitchFamily="34" charset="0"/>
              </a:rPr>
              <a:t>Deduzir os Impostos Indirectos Líquidos (de </a:t>
            </a:r>
            <a:r>
              <a:rPr lang="pt-PT" altLang="en-US" sz="1800" b="1" i="1" dirty="0" err="1">
                <a:latin typeface="Tahoma" panose="020B0604030504040204" pitchFamily="34" charset="0"/>
              </a:rPr>
              <a:t>pm</a:t>
            </a:r>
            <a:r>
              <a:rPr lang="pt-PT" altLang="en-US" sz="1800" b="1" dirty="0">
                <a:latin typeface="Tahoma" panose="020B0604030504040204" pitchFamily="34" charset="0"/>
              </a:rPr>
              <a:t> a </a:t>
            </a:r>
            <a:r>
              <a:rPr lang="pt-PT" altLang="en-US" sz="1800" b="1" i="1" dirty="0" err="1">
                <a:latin typeface="Tahoma" panose="020B0604030504040204" pitchFamily="34" charset="0"/>
              </a:rPr>
              <a:t>cf</a:t>
            </a:r>
            <a:r>
              <a:rPr lang="pt-PT" altLang="en-US" sz="1800" b="1" dirty="0">
                <a:latin typeface="Tahoma" panose="020B0604030504040204" pitchFamily="34" charset="0"/>
              </a:rPr>
              <a:t>)</a:t>
            </a:r>
          </a:p>
          <a:p>
            <a:pPr lvl="1" eaLnBrk="1" hangingPunct="1">
              <a:buFont typeface="Wingdings" panose="05000000000000000000" pitchFamily="2" charset="2"/>
              <a:buNone/>
              <a:defRPr/>
            </a:pPr>
            <a:endParaRPr lang="pt-PT" altLang="en-US" sz="2000" b="1" dirty="0">
              <a:latin typeface="Tahoma" panose="020B0604030504040204" pitchFamily="34" charset="0"/>
            </a:endParaRPr>
          </a:p>
          <a:p>
            <a:pPr lvl="1" eaLnBrk="1" hangingPunct="1">
              <a:defRPr/>
            </a:pPr>
            <a:r>
              <a:rPr lang="pt-PT" altLang="en-US" sz="2000" b="1" dirty="0">
                <a:solidFill>
                  <a:srgbClr val="009900"/>
                </a:solidFill>
                <a:latin typeface="Tahoma" panose="020B0604030504040204" pitchFamily="34" charset="0"/>
              </a:rPr>
              <a:t>RN = PIBpm + RFE – A - IILS</a:t>
            </a:r>
          </a:p>
          <a:p>
            <a:pPr lvl="1" eaLnBrk="1" hangingPunct="1">
              <a:defRPr/>
            </a:pPr>
            <a:endParaRPr lang="pt-PT" altLang="en-US" sz="2000" b="1" dirty="0">
              <a:solidFill>
                <a:srgbClr val="009900"/>
              </a:solidFill>
              <a:latin typeface="Tahoma" panose="020B0604030504040204" pitchFamily="34" charset="0"/>
            </a:endParaRPr>
          </a:p>
          <a:p>
            <a:pPr lvl="1" eaLnBrk="1" hangingPunct="1">
              <a:defRPr/>
            </a:pPr>
            <a:endParaRPr lang="pt-PT" altLang="en-US" sz="2000" b="1" dirty="0">
              <a:latin typeface="Tahoma" panose="020B0604030504040204" pitchFamily="34" charset="0"/>
            </a:endParaRPr>
          </a:p>
          <a:p>
            <a:pPr lvl="1" eaLnBrk="1" hangingPunct="1">
              <a:defRPr/>
            </a:pPr>
            <a:endParaRPr lang="en-US" altLang="en-US" sz="2000" b="1" dirty="0">
              <a:latin typeface="Tahoma" panose="020B0604030504040204" pitchFamily="34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Marcador de Posição do Número do Diapositivo 5">
            <a:extLst>
              <a:ext uri="{FF2B5EF4-FFF2-40B4-BE49-F238E27FC236}">
                <a16:creationId xmlns:a16="http://schemas.microsoft.com/office/drawing/2014/main" id="{C040DC9E-04BE-4371-8F38-057559E6EC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D4950583-87A7-42B8-BBAE-5D2D303FBD64}" type="slidenum">
              <a:rPr lang="en-US" altLang="en-US"/>
              <a:pPr/>
              <a:t>21</a:t>
            </a:fld>
            <a:endParaRPr lang="en-US" altLang="en-US"/>
          </a:p>
        </p:txBody>
      </p:sp>
      <p:sp>
        <p:nvSpPr>
          <p:cNvPr id="23555" name="Rectangle 2">
            <a:extLst>
              <a:ext uri="{FF2B5EF4-FFF2-40B4-BE49-F238E27FC236}">
                <a16:creationId xmlns:a16="http://schemas.microsoft.com/office/drawing/2014/main" id="{3F6249D5-3662-416D-B86E-9D2070FD13C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pt-PT" altLang="en-US" sz="3200" b="1">
                <a:latin typeface="Tahoma" panose="020B0604030504040204" pitchFamily="34" charset="0"/>
              </a:rPr>
              <a:t>Rendimento Disponível (RD)</a:t>
            </a:r>
            <a:endParaRPr lang="en-US" altLang="en-US" sz="3200" b="1">
              <a:latin typeface="Tahoma" panose="020B0604030504040204" pitchFamily="34" charset="0"/>
            </a:endParaRPr>
          </a:p>
        </p:txBody>
      </p:sp>
      <p:sp>
        <p:nvSpPr>
          <p:cNvPr id="27652" name="Rectangle 3">
            <a:extLst>
              <a:ext uri="{FF2B5EF4-FFF2-40B4-BE49-F238E27FC236}">
                <a16:creationId xmlns:a16="http://schemas.microsoft.com/office/drawing/2014/main" id="{0639578E-CEBF-4E4A-B079-723B9A841BE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71500" indent="-571500" eaLnBrk="1" hangingPunct="1">
              <a:defRPr/>
            </a:pPr>
            <a:r>
              <a:rPr lang="pt-PT" altLang="en-US" sz="2000" b="1" dirty="0">
                <a:latin typeface="Tahoma" panose="020B0604030504040204" pitchFamily="34" charset="0"/>
              </a:rPr>
              <a:t>Rendimento que as famílias podem afetar ao Consumo e à Poupança</a:t>
            </a: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endParaRPr lang="pt-PT" altLang="en-US" sz="2000" b="1" dirty="0">
              <a:latin typeface="Tahoma" panose="020B0604030504040204" pitchFamily="34" charset="0"/>
            </a:endParaRPr>
          </a:p>
          <a:p>
            <a:pPr marL="571500" indent="-571500" eaLnBrk="1" hangingPunct="1">
              <a:defRPr/>
            </a:pPr>
            <a:r>
              <a:rPr lang="pt-PT" altLang="en-US" sz="2000" b="1" dirty="0">
                <a:latin typeface="Tahoma" panose="020B0604030504040204" pitchFamily="34" charset="0"/>
              </a:rPr>
              <a:t>Determinado a partir do Rendimento Nacional </a:t>
            </a:r>
          </a:p>
          <a:p>
            <a:pPr marL="966788" lvl="1" indent="-495300" eaLnBrk="1" hangingPunct="1">
              <a:defRPr/>
            </a:pPr>
            <a:r>
              <a:rPr lang="pt-PT" altLang="en-US" sz="1800" b="1" u="sng" dirty="0">
                <a:latin typeface="Tahoma" panose="020B0604030504040204" pitchFamily="34" charset="0"/>
              </a:rPr>
              <a:t>Subtraindo</a:t>
            </a:r>
            <a:r>
              <a:rPr lang="pt-PT" altLang="en-US" sz="1800" b="1" dirty="0">
                <a:latin typeface="Tahoma" panose="020B0604030504040204" pitchFamily="34" charset="0"/>
              </a:rPr>
              <a:t> </a:t>
            </a:r>
          </a:p>
          <a:p>
            <a:pPr marL="1347788" lvl="2" indent="-438150" eaLnBrk="1" hangingPunct="1">
              <a:defRPr/>
            </a:pPr>
            <a:r>
              <a:rPr lang="pt-PT" altLang="en-US" sz="1800" b="1" dirty="0">
                <a:latin typeface="Tahoma" panose="020B0604030504040204" pitchFamily="34" charset="0"/>
              </a:rPr>
              <a:t>A poupança das sociedades (lucros não distribuídos)</a:t>
            </a:r>
          </a:p>
          <a:p>
            <a:pPr marL="1347788" lvl="2" indent="-438150" eaLnBrk="1" hangingPunct="1">
              <a:defRPr/>
            </a:pPr>
            <a:r>
              <a:rPr lang="pt-PT" altLang="en-US" sz="1800" b="1" dirty="0">
                <a:latin typeface="Tahoma" panose="020B0604030504040204" pitchFamily="34" charset="0"/>
              </a:rPr>
              <a:t>Os impostos directos (sobre o rendimento)</a:t>
            </a:r>
          </a:p>
          <a:p>
            <a:pPr marL="966788" lvl="1" indent="-495300" eaLnBrk="1" hangingPunct="1">
              <a:defRPr/>
            </a:pPr>
            <a:r>
              <a:rPr lang="pt-PT" altLang="en-US" sz="1800" b="1" u="sng" dirty="0">
                <a:latin typeface="Tahoma" panose="020B0604030504040204" pitchFamily="34" charset="0"/>
              </a:rPr>
              <a:t>Adicionando</a:t>
            </a:r>
            <a:r>
              <a:rPr lang="pt-PT" altLang="en-US" sz="1800" b="1" dirty="0">
                <a:latin typeface="Tahoma" panose="020B0604030504040204" pitchFamily="34" charset="0"/>
              </a:rPr>
              <a:t> as transferências do Estado para as famílias </a:t>
            </a:r>
          </a:p>
          <a:p>
            <a:pPr marL="471488" lvl="1" indent="0" eaLnBrk="1" hangingPunct="1">
              <a:buFont typeface="Wingdings" panose="05000000000000000000" pitchFamily="2" charset="2"/>
              <a:buNone/>
              <a:defRPr/>
            </a:pPr>
            <a:endParaRPr lang="pt-PT" altLang="en-US" sz="1800" b="1" dirty="0">
              <a:latin typeface="Tahoma" panose="020B0604030504040204" pitchFamily="34" charset="0"/>
            </a:endParaRPr>
          </a:p>
          <a:p>
            <a:pPr marL="571500" indent="-571500" eaLnBrk="1" hangingPunct="1">
              <a:defRPr/>
            </a:pPr>
            <a:r>
              <a:rPr lang="es-ES" altLang="en-US" sz="2000" b="1" dirty="0">
                <a:latin typeface="Tahoma" panose="020B0604030504040204" pitchFamily="34" charset="0"/>
              </a:rPr>
              <a:t>Donde,</a:t>
            </a:r>
          </a:p>
          <a:p>
            <a:pPr marL="571500" indent="-571500" eaLnBrk="1" hangingPunct="1">
              <a:buFont typeface="Wingdings" panose="05000000000000000000" pitchFamily="2" charset="2"/>
              <a:buNone/>
              <a:defRPr/>
            </a:pPr>
            <a:r>
              <a:rPr lang="es-ES" altLang="en-US" b="1" dirty="0"/>
              <a:t>             </a:t>
            </a:r>
            <a:r>
              <a:rPr lang="es-ES" altLang="en-US" sz="2400" b="1" dirty="0">
                <a:solidFill>
                  <a:schemeClr val="accent2"/>
                </a:solidFill>
                <a:latin typeface="Tahoma" panose="020B0604030504040204" pitchFamily="34" charset="0"/>
              </a:rPr>
              <a:t>RD = RN – SE – ID + TR</a:t>
            </a:r>
            <a:endParaRPr lang="en-US" altLang="en-US" sz="2400" b="1" dirty="0">
              <a:solidFill>
                <a:schemeClr val="accent2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Marcador de Posição do Número do Diapositivo 5">
            <a:extLst>
              <a:ext uri="{FF2B5EF4-FFF2-40B4-BE49-F238E27FC236}">
                <a16:creationId xmlns:a16="http://schemas.microsoft.com/office/drawing/2014/main" id="{0EA38CEB-8623-454F-BFC4-CF41BD3598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0E0F7EF9-DE1C-471D-9067-B15707E7E5DD}" type="slidenum">
              <a:rPr lang="en-US" altLang="en-US"/>
              <a:pPr/>
              <a:t>22</a:t>
            </a:fld>
            <a:endParaRPr lang="en-US" altLang="en-US"/>
          </a:p>
        </p:txBody>
      </p:sp>
      <p:sp>
        <p:nvSpPr>
          <p:cNvPr id="24579" name="Rectangle 2">
            <a:extLst>
              <a:ext uri="{FF2B5EF4-FFF2-40B4-BE49-F238E27FC236}">
                <a16:creationId xmlns:a16="http://schemas.microsoft.com/office/drawing/2014/main" id="{27E0A697-C825-4556-BBB3-F282404B92F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pt-PT" altLang="en-US" sz="2400" b="1">
                <a:latin typeface="Tahoma" panose="020B0604030504040204" pitchFamily="34" charset="0"/>
              </a:rPr>
              <a:t>RELAÇÃO ENTRE  INVESTIMENTO E POUPANÇA</a:t>
            </a:r>
            <a:endParaRPr lang="en-US" altLang="en-US" sz="2400" b="1">
              <a:latin typeface="Tahoma" panose="020B0604030504040204" pitchFamily="34" charset="0"/>
            </a:endParaRPr>
          </a:p>
        </p:txBody>
      </p:sp>
      <p:sp>
        <p:nvSpPr>
          <p:cNvPr id="28676" name="Rectangle 3">
            <a:extLst>
              <a:ext uri="{FF2B5EF4-FFF2-40B4-BE49-F238E27FC236}">
                <a16:creationId xmlns:a16="http://schemas.microsoft.com/office/drawing/2014/main" id="{B0FEE22F-EAC3-46EF-ADB6-A08F05E7D2B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50825" y="1752600"/>
            <a:ext cx="8569325" cy="42672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pt-PT" altLang="en-US" sz="2000" b="1" dirty="0">
                <a:latin typeface="Tahoma" panose="020B0604030504040204" pitchFamily="34" charset="0"/>
              </a:rPr>
              <a:t>      O</a:t>
            </a:r>
            <a:r>
              <a:rPr lang="pt-PT" altLang="en-US" sz="2000" b="1" dirty="0">
                <a:solidFill>
                  <a:srgbClr val="CC3300"/>
                </a:solidFill>
                <a:latin typeface="Tahoma" panose="020B0604030504040204" pitchFamily="34" charset="0"/>
              </a:rPr>
              <a:t> Investimento</a:t>
            </a:r>
            <a:r>
              <a:rPr lang="pt-PT" altLang="en-US" sz="2000" b="1" dirty="0">
                <a:latin typeface="Tahoma" panose="020B0604030504040204" pitchFamily="34" charset="0"/>
              </a:rPr>
              <a:t> (I) a realizar num dado ano </a:t>
            </a:r>
            <a:r>
              <a:rPr lang="pt-PT" altLang="en-US" sz="1800" b="1" dirty="0">
                <a:latin typeface="Tahoma" panose="020B0604030504040204" pitchFamily="34" charset="0"/>
              </a:rPr>
              <a:t>é financiado pela </a:t>
            </a:r>
            <a:r>
              <a:rPr lang="pt-PT" altLang="en-US" sz="1800" b="1" dirty="0">
                <a:solidFill>
                  <a:srgbClr val="0000FF"/>
                </a:solidFill>
                <a:latin typeface="Tahoma" panose="020B0604030504040204" pitchFamily="34" charset="0"/>
              </a:rPr>
              <a:t>Poupança</a:t>
            </a:r>
            <a:r>
              <a:rPr lang="pt-PT" altLang="en-US" sz="1800" b="1" dirty="0">
                <a:latin typeface="Tahoma" panose="020B0604030504040204" pitchFamily="34" charset="0"/>
              </a:rPr>
              <a:t> (S) gerada na economia nesse ano, por parte de todos os agentes</a:t>
            </a:r>
          </a:p>
          <a:p>
            <a:pPr marL="1617663" lvl="2" indent="-446088" eaLnBrk="1" hangingPunct="1">
              <a:defRPr/>
            </a:pPr>
            <a:r>
              <a:rPr lang="pt-PT" altLang="en-US" sz="1800" b="1" dirty="0">
                <a:latin typeface="Tahoma" panose="020B0604030504040204" pitchFamily="34" charset="0"/>
              </a:rPr>
              <a:t>Poupança das Famílias (SF)</a:t>
            </a:r>
          </a:p>
          <a:p>
            <a:pPr marL="1617663" lvl="2" indent="-446088" eaLnBrk="1" hangingPunct="1">
              <a:defRPr/>
            </a:pPr>
            <a:r>
              <a:rPr lang="pt-PT" altLang="en-US" sz="1800" b="1" dirty="0">
                <a:latin typeface="Tahoma" panose="020B0604030504040204" pitchFamily="34" charset="0"/>
              </a:rPr>
              <a:t>Poupança das Empresas (SE)</a:t>
            </a:r>
          </a:p>
          <a:p>
            <a:pPr marL="1617663" lvl="2" indent="-446088" eaLnBrk="1" hangingPunct="1">
              <a:defRPr/>
            </a:pPr>
            <a:r>
              <a:rPr lang="pt-PT" altLang="en-US" sz="1800" b="1" dirty="0">
                <a:latin typeface="Tahoma" panose="020B0604030504040204" pitchFamily="34" charset="0"/>
              </a:rPr>
              <a:t>Poupança do Estado (SG)</a:t>
            </a:r>
          </a:p>
          <a:p>
            <a:pPr marL="1876425" lvl="3" indent="93663" eaLnBrk="1" hangingPunct="1">
              <a:defRPr/>
            </a:pPr>
            <a:r>
              <a:rPr lang="pt-PT" altLang="en-US" sz="1600" b="1" dirty="0">
                <a:latin typeface="Tahoma" panose="020B0604030504040204" pitchFamily="34" charset="0"/>
              </a:rPr>
              <a:t> dada pelo Saldo Orçamental (negativa em caso de défice)</a:t>
            </a:r>
          </a:p>
          <a:p>
            <a:pPr marL="1617663" lvl="2" indent="-446088" eaLnBrk="1" hangingPunct="1">
              <a:defRPr/>
            </a:pPr>
            <a:r>
              <a:rPr lang="pt-PT" altLang="en-US" sz="1800" b="1" dirty="0">
                <a:latin typeface="Tahoma" panose="020B0604030504040204" pitchFamily="34" charset="0"/>
              </a:rPr>
              <a:t>Poupança (saldo com) do Exterior (SX)</a:t>
            </a:r>
          </a:p>
          <a:p>
            <a:pPr marL="1876425" lvl="3" indent="93663" eaLnBrk="1" hangingPunct="1">
              <a:defRPr/>
            </a:pPr>
            <a:r>
              <a:rPr lang="pt-PT" altLang="en-US" sz="1600" b="1" dirty="0">
                <a:latin typeface="Tahoma" panose="020B0604030504040204" pitchFamily="34" charset="0"/>
              </a:rPr>
              <a:t> com valor negativo: capacidade de financiamento ao exterior (positiva: necessidade de financiamento do exterior)</a:t>
            </a:r>
          </a:p>
          <a:p>
            <a:pPr marL="1876425" lvl="3" indent="0" eaLnBrk="1" hangingPunct="1">
              <a:buFont typeface="Wingdings" panose="05000000000000000000" pitchFamily="2" charset="2"/>
              <a:buNone/>
              <a:defRPr/>
            </a:pPr>
            <a:endParaRPr lang="pt-PT" altLang="en-US" sz="1600" b="1" dirty="0">
              <a:latin typeface="Tahoma" panose="020B0604030504040204" pitchFamily="34" charset="0"/>
            </a:endParaRPr>
          </a:p>
          <a:p>
            <a:pPr marL="649288" lvl="1" indent="0" eaLnBrk="1" hangingPunct="1">
              <a:defRPr/>
            </a:pPr>
            <a:r>
              <a:rPr lang="pt-PT" altLang="en-US" sz="2100" b="1" dirty="0">
                <a:latin typeface="Tahoma" panose="020B0604030504040204" pitchFamily="34" charset="0"/>
              </a:rPr>
              <a:t>  </a:t>
            </a:r>
            <a:r>
              <a:rPr lang="pt-PT" altLang="en-US" sz="2000" b="1" dirty="0">
                <a:solidFill>
                  <a:srgbClr val="0000FF"/>
                </a:solidFill>
                <a:latin typeface="Tahoma" panose="020B0604030504040204" pitchFamily="34" charset="0"/>
              </a:rPr>
              <a:t>S = SF + SE + SG + SX</a:t>
            </a:r>
          </a:p>
          <a:p>
            <a:pPr algn="ctr" eaLnBrk="1" hangingPunct="1">
              <a:buFont typeface="Wingdings" panose="05000000000000000000" pitchFamily="2" charset="2"/>
              <a:buNone/>
              <a:defRPr/>
            </a:pPr>
            <a:r>
              <a:rPr lang="pt-PT" altLang="en-US" sz="2000" b="1" dirty="0">
                <a:solidFill>
                  <a:srgbClr val="C00000"/>
                </a:solidFill>
                <a:latin typeface="Tahoma" panose="020B0604030504040204" pitchFamily="34" charset="0"/>
              </a:rPr>
              <a:t>Condição de equilíbrio: I = S</a:t>
            </a:r>
          </a:p>
          <a:p>
            <a:pPr eaLnBrk="1" hangingPunct="1">
              <a:defRPr/>
            </a:pPr>
            <a:endParaRPr lang="en-US" altLang="en-US" sz="2400" b="1" dirty="0">
              <a:solidFill>
                <a:srgbClr val="009900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Marcador de Posição do Número do Diapositivo 5">
            <a:extLst>
              <a:ext uri="{FF2B5EF4-FFF2-40B4-BE49-F238E27FC236}">
                <a16:creationId xmlns:a16="http://schemas.microsoft.com/office/drawing/2014/main" id="{83E79F0A-F7F1-46A0-BA40-229E491BD2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11CA16C8-EB2E-40D9-8585-FDE70F04914E}" type="slidenum">
              <a:rPr lang="en-US" altLang="en-US"/>
              <a:pPr/>
              <a:t>23</a:t>
            </a:fld>
            <a:endParaRPr lang="en-US" altLang="en-US"/>
          </a:p>
        </p:txBody>
      </p:sp>
      <p:sp>
        <p:nvSpPr>
          <p:cNvPr id="25603" name="Rectangle 17">
            <a:extLst>
              <a:ext uri="{FF2B5EF4-FFF2-40B4-BE49-F238E27FC236}">
                <a16:creationId xmlns:a16="http://schemas.microsoft.com/office/drawing/2014/main" id="{12652EDD-15EF-4D27-AA1E-4B2097D3F2C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PT" altLang="en-US" sz="3200" b="1">
                <a:latin typeface="Tahoma" panose="020B0604030504040204" pitchFamily="34" charset="0"/>
              </a:rPr>
              <a:t>Cont.</a:t>
            </a:r>
            <a:endParaRPr lang="en-US" altLang="en-US" sz="3200" b="1">
              <a:latin typeface="Tahoma" panose="020B0604030504040204" pitchFamily="34" charset="0"/>
            </a:endParaRPr>
          </a:p>
        </p:txBody>
      </p:sp>
      <p:graphicFrame>
        <p:nvGraphicFramePr>
          <p:cNvPr id="22594" name="Group 66">
            <a:extLst>
              <a:ext uri="{FF2B5EF4-FFF2-40B4-BE49-F238E27FC236}">
                <a16:creationId xmlns:a16="http://schemas.microsoft.com/office/drawing/2014/main" id="{E0292823-E0BD-4F39-8979-AA0BAE5032ED}"/>
              </a:ext>
            </a:extLst>
          </p:cNvPr>
          <p:cNvGraphicFramePr>
            <a:graphicFrameLocks noGrp="1"/>
          </p:cNvGraphicFramePr>
          <p:nvPr>
            <p:ph type="tbl" idx="1"/>
          </p:nvPr>
        </p:nvGraphicFramePr>
        <p:xfrm>
          <a:off x="566738" y="1752600"/>
          <a:ext cx="8001000" cy="3698875"/>
        </p:xfrm>
        <a:graphic>
          <a:graphicData uri="http://schemas.openxmlformats.org/drawingml/2006/table">
            <a:tbl>
              <a:tblPr/>
              <a:tblGrid>
                <a:gridCol w="20002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002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002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002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12773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PT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anose="020B0604030504040204" pitchFamily="34" charset="0"/>
                        </a:rPr>
                        <a:t>Famílias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PT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anose="020B0604030504040204" pitchFamily="34" charset="0"/>
                        </a:rPr>
                        <a:t>(SF)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PT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anose="020B0604030504040204" pitchFamily="34" charset="0"/>
                        </a:rPr>
                        <a:t>Estado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PT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Verdana" panose="020B0604030504040204" pitchFamily="34" charset="0"/>
                        </a:rPr>
                        <a:t>(SG)</a:t>
                      </a:r>
                      <a:endParaRPr kumimoji="0" lang="en-US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PT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anose="020B0604030504040204" pitchFamily="34" charset="0"/>
                        </a:rPr>
                        <a:t>Exterior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PT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Verdana" panose="020B0604030504040204" pitchFamily="34" charset="0"/>
                        </a:rPr>
                        <a:t>(SX)</a:t>
                      </a:r>
                      <a:endParaRPr kumimoji="0" lang="en-US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PT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anose="020B0604030504040204" pitchFamily="34" charset="0"/>
                        </a:rPr>
                        <a:t>Investimento</a:t>
                      </a:r>
                      <a:r>
                        <a:rPr kumimoji="0" lang="pt-PT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Verdana" panose="020B0604030504040204" pitchFamily="34" charset="0"/>
                        </a:rPr>
                        <a:t> (I)</a:t>
                      </a:r>
                      <a:endParaRPr kumimoji="0" lang="en-US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549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PT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1000</a:t>
                      </a:r>
                      <a:endParaRPr kumimoji="0" lang="en-US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PT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  <a:endParaRPr kumimoji="0" lang="en-US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PT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  <a:endParaRPr kumimoji="0" lang="en-US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PT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1000</a:t>
                      </a:r>
                      <a:endParaRPr kumimoji="0" lang="en-US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470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PT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1000</a:t>
                      </a:r>
                      <a:endParaRPr kumimoji="0" lang="en-US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PT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100</a:t>
                      </a:r>
                      <a:endParaRPr kumimoji="0" lang="en-US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PT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  <a:endParaRPr kumimoji="0" lang="en-US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PT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1100</a:t>
                      </a:r>
                      <a:endParaRPr kumimoji="0" lang="en-US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311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PT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1000</a:t>
                      </a:r>
                      <a:endParaRPr kumimoji="0" lang="en-US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PT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100</a:t>
                      </a:r>
                      <a:endParaRPr kumimoji="0" lang="en-US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PT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50</a:t>
                      </a:r>
                      <a:endParaRPr kumimoji="0" lang="en-US" alt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PT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1150</a:t>
                      </a:r>
                      <a:endParaRPr kumimoji="0" lang="en-US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470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PT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1000</a:t>
                      </a:r>
                      <a:endParaRPr kumimoji="0" lang="en-US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PT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-100</a:t>
                      </a:r>
                      <a:endParaRPr kumimoji="0" lang="en-US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PT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  <a:endParaRPr kumimoji="0" lang="en-US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PT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900</a:t>
                      </a:r>
                      <a:endParaRPr kumimoji="0" lang="en-US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311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PT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1000</a:t>
                      </a:r>
                      <a:endParaRPr kumimoji="0" lang="en-US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PT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-100</a:t>
                      </a:r>
                      <a:endParaRPr kumimoji="0" lang="en-US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PT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-100</a:t>
                      </a:r>
                      <a:endParaRPr kumimoji="0" lang="en-US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PT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800</a:t>
                      </a:r>
                      <a:endParaRPr kumimoji="0" lang="en-US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Marcador de Posição do Número do Diapositivo 5">
            <a:extLst>
              <a:ext uri="{FF2B5EF4-FFF2-40B4-BE49-F238E27FC236}">
                <a16:creationId xmlns:a16="http://schemas.microsoft.com/office/drawing/2014/main" id="{2E557E56-DD39-4EAD-A6BC-5F1B75865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A6B3F73B-7E6E-465B-B0F1-58BF72758B3A}" type="slidenum">
              <a:rPr lang="en-US" altLang="en-US"/>
              <a:pPr/>
              <a:t>24</a:t>
            </a:fld>
            <a:endParaRPr lang="en-US" altLang="en-US"/>
          </a:p>
        </p:txBody>
      </p:sp>
      <p:sp>
        <p:nvSpPr>
          <p:cNvPr id="26627" name="Rectangle 2">
            <a:extLst>
              <a:ext uri="{FF2B5EF4-FFF2-40B4-BE49-F238E27FC236}">
                <a16:creationId xmlns:a16="http://schemas.microsoft.com/office/drawing/2014/main" id="{3FDF85EC-A4B4-44F4-A872-9810FADF7EE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pt-PT" altLang="en-US" sz="3200" b="1">
                <a:latin typeface="Tahoma" panose="020B0604030504040204" pitchFamily="34" charset="0"/>
              </a:rPr>
              <a:t>Medição do desemprego</a:t>
            </a:r>
            <a:endParaRPr lang="en-US" altLang="en-US"/>
          </a:p>
        </p:txBody>
      </p:sp>
      <p:sp>
        <p:nvSpPr>
          <p:cNvPr id="26628" name="Rectangle 3">
            <a:extLst>
              <a:ext uri="{FF2B5EF4-FFF2-40B4-BE49-F238E27FC236}">
                <a16:creationId xmlns:a16="http://schemas.microsoft.com/office/drawing/2014/main" id="{7CAD3F2A-4A3D-42C4-BCB4-519D3DA27A5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66738" y="1752600"/>
            <a:ext cx="8577262" cy="42672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pt-PT" altLang="en-US" sz="2000" b="1">
                <a:latin typeface="Tahoma" panose="020B0604030504040204" pitchFamily="34" charset="0"/>
              </a:rPr>
              <a:t>Taxa de desemprego calculada pelo INE, trimestralmente e por amostragem; cada </a:t>
            </a:r>
            <a:r>
              <a:rPr lang="pt-PT" altLang="en-US" sz="2000" b="1" i="1">
                <a:solidFill>
                  <a:schemeClr val="hlink"/>
                </a:solidFill>
                <a:latin typeface="Tahoma" panose="020B0604030504040204" pitchFamily="34" charset="0"/>
              </a:rPr>
              <a:t>indivíduo com 15 anos ou mais</a:t>
            </a:r>
            <a:r>
              <a:rPr lang="pt-PT" altLang="en-US" sz="2000" b="1">
                <a:latin typeface="Tahoma" panose="020B0604030504040204" pitchFamily="34" charset="0"/>
              </a:rPr>
              <a:t> é classificado numa das seguintes </a:t>
            </a:r>
            <a:r>
              <a:rPr lang="pt-PT" altLang="en-US" sz="2000" b="1">
                <a:solidFill>
                  <a:schemeClr val="hlink"/>
                </a:solidFill>
                <a:latin typeface="Tahoma" panose="020B0604030504040204" pitchFamily="34" charset="0"/>
              </a:rPr>
              <a:t>categorias</a:t>
            </a:r>
            <a:r>
              <a:rPr lang="pt-PT" altLang="en-US" sz="2000" b="1">
                <a:latin typeface="Tahoma" panose="020B0604030504040204" pitchFamily="34" charset="0"/>
              </a:rPr>
              <a:t>:</a:t>
            </a:r>
          </a:p>
          <a:p>
            <a:pPr lvl="1" eaLnBrk="1" hangingPunct="1"/>
            <a:r>
              <a:rPr lang="pt-PT" altLang="en-US" sz="1800" b="1">
                <a:solidFill>
                  <a:schemeClr val="accent2"/>
                </a:solidFill>
                <a:latin typeface="Tahoma" panose="020B0604030504040204" pitchFamily="34" charset="0"/>
              </a:rPr>
              <a:t>EMPREGADO</a:t>
            </a:r>
            <a:r>
              <a:rPr lang="pt-PT" altLang="en-US" sz="1800" b="1"/>
              <a:t> </a:t>
            </a:r>
          </a:p>
          <a:p>
            <a:pPr lvl="2" eaLnBrk="1" hangingPunct="1"/>
            <a:r>
              <a:rPr lang="pt-PT" altLang="en-US" sz="1800" b="1">
                <a:latin typeface="Tahoma" panose="020B0604030504040204" pitchFamily="34" charset="0"/>
              </a:rPr>
              <a:t>trabalhou a tempo inteiro/parcial, esteve de férias ou de baixa médica na semana anterior</a:t>
            </a:r>
          </a:p>
          <a:p>
            <a:pPr lvl="1" eaLnBrk="1" hangingPunct="1"/>
            <a:r>
              <a:rPr lang="pt-PT" altLang="en-US" sz="1800" b="1">
                <a:solidFill>
                  <a:schemeClr val="accent2"/>
                </a:solidFill>
                <a:latin typeface="Tahoma" panose="020B0604030504040204" pitchFamily="34" charset="0"/>
              </a:rPr>
              <a:t>DESEMPREGADO</a:t>
            </a:r>
            <a:r>
              <a:rPr lang="pt-PT" altLang="en-US" sz="1800" b="1">
                <a:latin typeface="Tahoma" panose="020B0604030504040204" pitchFamily="34" charset="0"/>
              </a:rPr>
              <a:t> </a:t>
            </a:r>
          </a:p>
          <a:p>
            <a:pPr lvl="2" eaLnBrk="1" hangingPunct="1"/>
            <a:r>
              <a:rPr lang="pt-PT" altLang="en-US" sz="1800" b="1">
                <a:latin typeface="Tahoma" panose="020B0604030504040204" pitchFamily="34" charset="0"/>
              </a:rPr>
              <a:t>sem emprego na semana anterior mas tendo procurado emprego nas últimas 4 semanas</a:t>
            </a:r>
          </a:p>
          <a:p>
            <a:pPr lvl="1" eaLnBrk="1" hangingPunct="1"/>
            <a:r>
              <a:rPr lang="pt-PT" altLang="en-US" sz="1800" b="1">
                <a:solidFill>
                  <a:schemeClr val="accent2"/>
                </a:solidFill>
                <a:latin typeface="Tahoma" panose="020B0604030504040204" pitchFamily="34" charset="0"/>
              </a:rPr>
              <a:t>INATIVO</a:t>
            </a:r>
            <a:r>
              <a:rPr lang="pt-PT" altLang="en-US" sz="2200" b="1"/>
              <a:t> </a:t>
            </a:r>
          </a:p>
          <a:p>
            <a:pPr lvl="2" eaLnBrk="1" hangingPunct="1"/>
            <a:r>
              <a:rPr lang="pt-PT" altLang="en-US" sz="1800" b="1">
                <a:latin typeface="Tahoma" panose="020B0604030504040204" pitchFamily="34" charset="0"/>
              </a:rPr>
              <a:t>não trabalhou na semana anterior, nem procurou trabalho nas últimas 4 (estudantes, domésticas, pensionistas, ...)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Marcador de Posição do Número do Diapositivo 5">
            <a:extLst>
              <a:ext uri="{FF2B5EF4-FFF2-40B4-BE49-F238E27FC236}">
                <a16:creationId xmlns:a16="http://schemas.microsoft.com/office/drawing/2014/main" id="{8C86E132-0DAB-458D-8984-3CD714273B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5E7C2A80-6485-4C97-A7DA-7AAF57547909}" type="slidenum">
              <a:rPr lang="en-US" altLang="en-US"/>
              <a:pPr/>
              <a:t>25</a:t>
            </a:fld>
            <a:endParaRPr lang="en-US" altLang="en-US"/>
          </a:p>
        </p:txBody>
      </p:sp>
      <p:sp>
        <p:nvSpPr>
          <p:cNvPr id="27651" name="Rectangle 2">
            <a:extLst>
              <a:ext uri="{FF2B5EF4-FFF2-40B4-BE49-F238E27FC236}">
                <a16:creationId xmlns:a16="http://schemas.microsoft.com/office/drawing/2014/main" id="{820147BB-335E-4D78-AAD0-5202B7064A9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PT" altLang="en-US" sz="3200" b="1">
                <a:latin typeface="Tahoma" panose="020B0604030504040204" pitchFamily="34" charset="0"/>
              </a:rPr>
              <a:t>Cont.</a:t>
            </a:r>
            <a:endParaRPr lang="en-US" altLang="en-US" sz="3200" b="1">
              <a:latin typeface="Tahoma" panose="020B0604030504040204" pitchFamily="34" charset="0"/>
            </a:endParaRPr>
          </a:p>
        </p:txBody>
      </p:sp>
      <p:sp>
        <p:nvSpPr>
          <p:cNvPr id="29700" name="Rectangle 3">
            <a:extLst>
              <a:ext uri="{FF2B5EF4-FFF2-40B4-BE49-F238E27FC236}">
                <a16:creationId xmlns:a16="http://schemas.microsoft.com/office/drawing/2014/main" id="{610BE2FA-8DCB-4119-9E47-ECE1DE4FDD7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66738" y="1752600"/>
            <a:ext cx="8326437" cy="42672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pt-PT" altLang="en-US" sz="2000" b="1" dirty="0">
                <a:solidFill>
                  <a:schemeClr val="hlink"/>
                </a:solidFill>
                <a:latin typeface="Tahoma" panose="020B0604030504040204" pitchFamily="34" charset="0"/>
              </a:rPr>
              <a:t>POPULAÇÃO ATIVA</a:t>
            </a:r>
            <a:r>
              <a:rPr lang="pt-PT" altLang="en-US" sz="2000" b="1" dirty="0">
                <a:latin typeface="Tahoma" panose="020B0604030504040204" pitchFamily="34" charset="0"/>
              </a:rPr>
              <a:t>:</a:t>
            </a:r>
          </a:p>
          <a:p>
            <a:pPr eaLnBrk="1" hangingPunct="1">
              <a:defRPr/>
            </a:pPr>
            <a:r>
              <a:rPr lang="pt-PT" altLang="en-US" sz="2000" b="1" dirty="0">
                <a:latin typeface="Tahoma" panose="020B0604030504040204" pitchFamily="34" charset="0"/>
              </a:rPr>
              <a:t>Total de indivíduos empregados e desempregados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pt-PT" altLang="en-US" sz="2000" b="1" dirty="0">
              <a:latin typeface="Tahoma" panose="020B0604030504040204" pitchFamily="34" charset="0"/>
            </a:endParaRP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pt-PT" altLang="en-US" sz="2000" b="1" dirty="0">
                <a:solidFill>
                  <a:schemeClr val="hlink"/>
                </a:solidFill>
                <a:latin typeface="Tahoma" panose="020B0604030504040204" pitchFamily="34" charset="0"/>
              </a:rPr>
              <a:t>TAXA DE DESEMPREGO</a:t>
            </a:r>
            <a:r>
              <a:rPr lang="pt-PT" altLang="en-US" sz="2000" b="1" dirty="0">
                <a:latin typeface="Tahoma" panose="020B0604030504040204" pitchFamily="34" charset="0"/>
              </a:rPr>
              <a:t>:</a:t>
            </a:r>
          </a:p>
          <a:p>
            <a:pPr eaLnBrk="1" hangingPunct="1">
              <a:defRPr/>
            </a:pPr>
            <a:r>
              <a:rPr lang="pt-PT" altLang="en-US" sz="2000" b="1" dirty="0">
                <a:latin typeface="Tahoma" panose="020B0604030504040204" pitchFamily="34" charset="0"/>
              </a:rPr>
              <a:t>% da população ativa que se encontra em situação de desemprego</a:t>
            </a: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endParaRPr lang="pt-PT" altLang="en-US" sz="2000" b="1" dirty="0">
              <a:latin typeface="Tahoma" panose="020B0604030504040204" pitchFamily="34" charset="0"/>
            </a:endParaRPr>
          </a:p>
          <a:p>
            <a:pPr lvl="1" eaLnBrk="1" hangingPunct="1">
              <a:defRPr/>
            </a:pPr>
            <a:r>
              <a:rPr lang="pt-PT" altLang="en-US" sz="1600" b="1" dirty="0">
                <a:latin typeface="Tahoma" panose="020B0604030504040204" pitchFamily="34" charset="0"/>
              </a:rPr>
              <a:t>Requisitos para a classificação de “desempregado” do Inquérito/INE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Marcador de Posição do Número do Diapositivo 5">
            <a:extLst>
              <a:ext uri="{FF2B5EF4-FFF2-40B4-BE49-F238E27FC236}">
                <a16:creationId xmlns:a16="http://schemas.microsoft.com/office/drawing/2014/main" id="{B4B09779-16CC-41B6-AF6C-417CF6EE28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9CE430B0-E592-4D47-AC45-BD8940243302}" type="slidenum">
              <a:rPr lang="en-US" altLang="en-US"/>
              <a:pPr/>
              <a:t>26</a:t>
            </a:fld>
            <a:endParaRPr lang="en-US" altLang="en-US"/>
          </a:p>
        </p:txBody>
      </p:sp>
      <p:sp>
        <p:nvSpPr>
          <p:cNvPr id="28675" name="Rectangle 2">
            <a:extLst>
              <a:ext uri="{FF2B5EF4-FFF2-40B4-BE49-F238E27FC236}">
                <a16:creationId xmlns:a16="http://schemas.microsoft.com/office/drawing/2014/main" id="{DF48165E-F4D9-4D78-9C84-1FFB3AA3D34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pt-PT" altLang="en-US" sz="3200" b="1">
                <a:latin typeface="Tahoma" panose="020B0604030504040204" pitchFamily="34" charset="0"/>
              </a:rPr>
              <a:t>Medição da inflação</a:t>
            </a:r>
            <a:endParaRPr lang="en-US" altLang="en-US" sz="3200" b="1">
              <a:latin typeface="Tahoma" panose="020B0604030504040204" pitchFamily="34" charset="0"/>
            </a:endParaRPr>
          </a:p>
        </p:txBody>
      </p:sp>
      <p:sp>
        <p:nvSpPr>
          <p:cNvPr id="28676" name="Rectangle 3">
            <a:extLst>
              <a:ext uri="{FF2B5EF4-FFF2-40B4-BE49-F238E27FC236}">
                <a16:creationId xmlns:a16="http://schemas.microsoft.com/office/drawing/2014/main" id="{C80D4647-67E1-4D73-BB58-AA8C7D0AE1B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PT" altLang="en-US" sz="2000" b="1">
                <a:solidFill>
                  <a:schemeClr val="hlink"/>
                </a:solidFill>
                <a:latin typeface="Tahoma" panose="020B0604030504040204" pitchFamily="34" charset="0"/>
              </a:rPr>
              <a:t>Conceito</a:t>
            </a:r>
            <a:r>
              <a:rPr lang="pt-PT" altLang="en-US" sz="2000" b="1">
                <a:latin typeface="Tahoma" panose="020B0604030504040204" pitchFamily="34" charset="0"/>
              </a:rPr>
              <a:t>: taxa de variação (anual) do nível de preços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pt-PT" altLang="en-US" sz="2000" b="1">
              <a:latin typeface="Tahoma" panose="020B0604030504040204" pitchFamily="34" charset="0"/>
            </a:endParaRPr>
          </a:p>
          <a:p>
            <a:pPr eaLnBrk="1" hangingPunct="1"/>
            <a:r>
              <a:rPr lang="pt-PT" altLang="en-US" sz="2000" b="1">
                <a:solidFill>
                  <a:schemeClr val="hlink"/>
                </a:solidFill>
                <a:latin typeface="Tahoma" panose="020B0604030504040204" pitchFamily="34" charset="0"/>
              </a:rPr>
              <a:t>Medição</a:t>
            </a:r>
            <a:r>
              <a:rPr lang="pt-PT" altLang="en-US" sz="2000" b="1">
                <a:latin typeface="Tahoma" panose="020B0604030504040204" pitchFamily="34" charset="0"/>
              </a:rPr>
              <a:t>: através, por exemplo, da variação anual do Índice de Preços no Consumidor (IPC) 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pt-PT" altLang="en-US" sz="2000" b="1">
              <a:latin typeface="Tahoma" panose="020B0604030504040204" pitchFamily="34" charset="0"/>
            </a:endParaRPr>
          </a:p>
          <a:p>
            <a:pPr eaLnBrk="1" hangingPunct="1"/>
            <a:r>
              <a:rPr lang="pt-PT" altLang="en-US" sz="2000" b="1">
                <a:solidFill>
                  <a:schemeClr val="hlink"/>
                </a:solidFill>
                <a:latin typeface="Tahoma" panose="020B0604030504040204" pitchFamily="34" charset="0"/>
              </a:rPr>
              <a:t>IPC:</a:t>
            </a:r>
            <a:r>
              <a:rPr lang="pt-PT" altLang="en-US" sz="2000" b="1">
                <a:latin typeface="Tahoma" panose="020B0604030504040204" pitchFamily="34" charset="0"/>
              </a:rPr>
              <a:t> mede, num dado momento, o custo de um cabaz de bens e serviços em relação ao seu custo num momento anterior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pt-PT" altLang="en-US" sz="2000" b="1">
              <a:latin typeface="Tahoma" panose="020B0604030504040204" pitchFamily="34" charset="0"/>
            </a:endParaRPr>
          </a:p>
          <a:p>
            <a:pPr lvl="1" eaLnBrk="1" hangingPunct="1"/>
            <a:r>
              <a:rPr lang="el-GR" altLang="en-US" sz="2000" b="1">
                <a:solidFill>
                  <a:schemeClr val="accent2"/>
                </a:solidFill>
                <a:latin typeface="Tahoma" panose="020B0604030504040204" pitchFamily="34" charset="0"/>
              </a:rPr>
              <a:t>π</a:t>
            </a:r>
            <a:r>
              <a:rPr lang="pt-PT" altLang="en-US" sz="2000" b="1">
                <a:solidFill>
                  <a:schemeClr val="accent2"/>
                </a:solidFill>
                <a:latin typeface="Tahoma" panose="020B0604030504040204" pitchFamily="34" charset="0"/>
              </a:rPr>
              <a:t>(t) = (IPC (t) - IPC (t-1 )) / IPC(t-1), em %</a:t>
            </a:r>
            <a:endParaRPr lang="en-US" altLang="en-US" sz="2000" b="1">
              <a:solidFill>
                <a:schemeClr val="accent2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Marcador de Posição do Número do Diapositivo 5">
            <a:extLst>
              <a:ext uri="{FF2B5EF4-FFF2-40B4-BE49-F238E27FC236}">
                <a16:creationId xmlns:a16="http://schemas.microsoft.com/office/drawing/2014/main" id="{A736C14E-0932-4A46-B01E-9724127657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C5F744FD-BFC5-4A24-B1FA-E866F22869E1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A314D005-8CB7-4AD1-AA29-7D73A4CF1EC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685800"/>
            <a:ext cx="8229600" cy="727075"/>
          </a:xfrm>
        </p:spPr>
        <p:txBody>
          <a:bodyPr/>
          <a:lstStyle/>
          <a:p>
            <a:pPr algn="ctr" eaLnBrk="1" hangingPunct="1"/>
            <a:r>
              <a:rPr lang="pt-PT" altLang="en-US" sz="2000" b="1">
                <a:latin typeface="Tahoma" panose="020B0604030504040204" pitchFamily="34" charset="0"/>
              </a:rPr>
              <a:t>Figura 20-5: A oferta e a procura agregadas determinam os principais agregados macroeconómicos</a:t>
            </a:r>
            <a:endParaRPr lang="en-US" altLang="en-US" sz="2000" b="1">
              <a:latin typeface="Tahoma" panose="020B0604030504040204" pitchFamily="34" charset="0"/>
            </a:endParaRPr>
          </a:p>
        </p:txBody>
      </p:sp>
      <p:pic>
        <p:nvPicPr>
          <p:cNvPr id="5124" name="Picture 4" descr="sam72055_2005">
            <a:extLst>
              <a:ext uri="{FF2B5EF4-FFF2-40B4-BE49-F238E27FC236}">
                <a16:creationId xmlns:a16="http://schemas.microsoft.com/office/drawing/2014/main" id="{1653BDA8-7110-4C04-9615-4D21CCE2C728}"/>
              </a:ext>
            </a:extLst>
          </p:cNvPr>
          <p:cNvPicPr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11188" y="1874838"/>
            <a:ext cx="8137525" cy="45259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Marcador de Posição do Número do Diapositivo 5">
            <a:extLst>
              <a:ext uri="{FF2B5EF4-FFF2-40B4-BE49-F238E27FC236}">
                <a16:creationId xmlns:a16="http://schemas.microsoft.com/office/drawing/2014/main" id="{1FC3AFE6-36F2-4C7C-B6A7-BC747E332A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03478F48-65CF-4343-9B63-A2A5C925F4CF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31D2B259-C731-4002-8373-AC3E7995231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pt-PT" altLang="en-US" sz="3200" b="1">
                <a:latin typeface="Tahoma" panose="020B0604030504040204" pitchFamily="34" charset="0"/>
              </a:rPr>
              <a:t>Análise da Figura 20-5</a:t>
            </a:r>
            <a:endParaRPr lang="en-US" altLang="en-US" sz="3200" b="1">
              <a:latin typeface="Tahoma" panose="020B0604030504040204" pitchFamily="34" charset="0"/>
            </a:endParaRP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DBB130E3-3DF5-4DC3-AFF8-CA129EB530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25000"/>
              </a:lnSpc>
              <a:defRPr/>
            </a:pPr>
            <a:r>
              <a:rPr lang="pt-PT" altLang="en-US" sz="2000" b="1" u="sng" dirty="0">
                <a:solidFill>
                  <a:schemeClr val="hlink"/>
                </a:solidFill>
                <a:latin typeface="Tahoma" panose="020B0604030504040204" pitchFamily="34" charset="0"/>
              </a:rPr>
              <a:t>Procura agregada</a:t>
            </a:r>
            <a:r>
              <a:rPr lang="pt-PT" altLang="en-US" sz="2000" b="1" dirty="0">
                <a:solidFill>
                  <a:schemeClr val="hlink"/>
                </a:solidFill>
                <a:latin typeface="Tahoma" panose="020B0604030504040204" pitchFamily="34" charset="0"/>
              </a:rPr>
              <a:t> (AD):</a:t>
            </a:r>
            <a:r>
              <a:rPr lang="pt-PT" altLang="en-US" sz="2000" b="1" dirty="0">
                <a:latin typeface="Tahoma" panose="020B0604030504040204" pitchFamily="34" charset="0"/>
              </a:rPr>
              <a:t> valor da despesa que todos os tipos de consumidores estão dispostos a realizar durante um ano [Famílias, Estado, Empresas]</a:t>
            </a:r>
            <a:endParaRPr lang="pt-PT" altLang="en-US" sz="2000" b="1" u="sng" dirty="0">
              <a:latin typeface="Tahoma" panose="020B0604030504040204" pitchFamily="34" charset="0"/>
            </a:endParaRPr>
          </a:p>
          <a:p>
            <a:pPr eaLnBrk="1" hangingPunct="1">
              <a:lnSpc>
                <a:spcPct val="125000"/>
              </a:lnSpc>
              <a:defRPr/>
            </a:pPr>
            <a:r>
              <a:rPr lang="pt-PT" altLang="en-US" sz="2000" b="1" u="sng" dirty="0">
                <a:solidFill>
                  <a:schemeClr val="hlink"/>
                </a:solidFill>
                <a:latin typeface="Tahoma" panose="020B0604030504040204" pitchFamily="34" charset="0"/>
              </a:rPr>
              <a:t>Oferta agregada</a:t>
            </a:r>
            <a:r>
              <a:rPr lang="pt-PT" altLang="en-US" sz="2000" b="1" dirty="0">
                <a:solidFill>
                  <a:schemeClr val="hlink"/>
                </a:solidFill>
                <a:latin typeface="Tahoma" panose="020B0604030504040204" pitchFamily="34" charset="0"/>
              </a:rPr>
              <a:t> (AS):</a:t>
            </a:r>
            <a:r>
              <a:rPr lang="pt-PT" altLang="en-US" sz="2000" b="1" dirty="0">
                <a:latin typeface="Tahoma" panose="020B0604030504040204" pitchFamily="34" charset="0"/>
              </a:rPr>
              <a:t> valor dos bens e serviços que todas as empresas de um país estão dispostas a produzir e a vender num ano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pt-PT" altLang="en-US" sz="2000" b="1" i="1" dirty="0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</a:rPr>
              <a:t>Que fatores influenciam cada uma?</a:t>
            </a:r>
            <a:endParaRPr lang="en-US" altLang="en-US" sz="2000" i="1" dirty="0">
              <a:solidFill>
                <a:schemeClr val="accent6">
                  <a:lumMod val="75000"/>
                </a:schemeClr>
              </a:solidFill>
              <a:latin typeface="Tahoma" panose="020B0604030504040204" pitchFamily="34" charset="0"/>
            </a:endParaRPr>
          </a:p>
          <a:p>
            <a:pPr lvl="1" eaLnBrk="1" hangingPunct="1">
              <a:lnSpc>
                <a:spcPct val="120000"/>
              </a:lnSpc>
              <a:defRPr/>
            </a:pPr>
            <a:r>
              <a:rPr lang="pt-PT" altLang="en-US" sz="1800" b="1" dirty="0">
                <a:latin typeface="Tahoma" panose="020B0604030504040204" pitchFamily="34" charset="0"/>
              </a:rPr>
              <a:t>Procura agregada: preços, políticas do governo</a:t>
            </a:r>
            <a:endParaRPr lang="pt-PT" altLang="en-US" sz="1800" dirty="0">
              <a:latin typeface="Tahoma" panose="020B0604030504040204" pitchFamily="34" charset="0"/>
            </a:endParaRPr>
          </a:p>
          <a:p>
            <a:pPr lvl="1" eaLnBrk="1" hangingPunct="1">
              <a:lnSpc>
                <a:spcPct val="120000"/>
              </a:lnSpc>
              <a:defRPr/>
            </a:pPr>
            <a:r>
              <a:rPr lang="pt-PT" altLang="en-US" sz="1800" b="1" dirty="0">
                <a:latin typeface="Tahoma" panose="020B0604030504040204" pitchFamily="34" charset="0"/>
              </a:rPr>
              <a:t>Oferta agregada: preços, custos, disponibilidade dos fatores e tecnologia</a:t>
            </a:r>
            <a:endParaRPr lang="en-US" altLang="en-US" sz="1800" dirty="0">
              <a:latin typeface="Tahoma" panose="020B0604030504040204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Marcador de Posição do Número do Diapositivo 5">
            <a:extLst>
              <a:ext uri="{FF2B5EF4-FFF2-40B4-BE49-F238E27FC236}">
                <a16:creationId xmlns:a16="http://schemas.microsoft.com/office/drawing/2014/main" id="{B74BBBA0-2B61-40DC-A345-754964E7A6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04F82D84-1AE0-4182-A242-5518AAB3281B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767A987F-00BB-443B-B3D5-40088799908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PT" altLang="en-US" sz="3200" b="1">
                <a:latin typeface="Tahoma" panose="020B0604030504040204" pitchFamily="34" charset="0"/>
              </a:rPr>
              <a:t>Cont.</a:t>
            </a:r>
            <a:endParaRPr lang="en-US" altLang="en-US" sz="3200" b="1">
              <a:latin typeface="Tahoma" panose="020B0604030504040204" pitchFamily="34" charset="0"/>
            </a:endParaRP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1F9231D8-1EAC-49E6-9FC8-5D819B9DCBF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66738" y="1752600"/>
            <a:ext cx="7893050" cy="4267200"/>
          </a:xfrm>
        </p:spPr>
        <p:txBody>
          <a:bodyPr/>
          <a:lstStyle/>
          <a:p>
            <a:pPr eaLnBrk="1" hangingPunct="1">
              <a:defRPr/>
            </a:pPr>
            <a:r>
              <a:rPr lang="pt-PT" altLang="en-US" sz="2000" b="1" dirty="0">
                <a:latin typeface="Tahoma" panose="020B0604030504040204" pitchFamily="34" charset="0"/>
              </a:rPr>
              <a:t>Eixo vertical: </a:t>
            </a:r>
            <a:r>
              <a:rPr lang="pt-PT" altLang="en-US" sz="2000" b="1" i="1" dirty="0">
                <a:solidFill>
                  <a:schemeClr val="hlink"/>
                </a:solidFill>
                <a:latin typeface="Tahoma" panose="020B0604030504040204" pitchFamily="34" charset="0"/>
              </a:rPr>
              <a:t>Índice geral de preços</a:t>
            </a:r>
          </a:p>
          <a:p>
            <a:pPr eaLnBrk="1" hangingPunct="1">
              <a:defRPr/>
            </a:pPr>
            <a:r>
              <a:rPr lang="pt-PT" altLang="en-US" sz="2000" b="1" dirty="0">
                <a:latin typeface="Tahoma" panose="020B0604030504040204" pitchFamily="34" charset="0"/>
              </a:rPr>
              <a:t>Eixo horizontal:  </a:t>
            </a:r>
            <a:r>
              <a:rPr lang="pt-PT" altLang="en-US" sz="2000" b="1" i="1" dirty="0">
                <a:solidFill>
                  <a:schemeClr val="hlink"/>
                </a:solidFill>
                <a:latin typeface="Tahoma" panose="020B0604030504040204" pitchFamily="34" charset="0"/>
              </a:rPr>
              <a:t>PIB (real)</a:t>
            </a:r>
            <a:endParaRPr lang="pt-PT" altLang="en-US" sz="2000" i="1" dirty="0">
              <a:solidFill>
                <a:schemeClr val="hlink"/>
              </a:solidFill>
              <a:latin typeface="Tahoma" panose="020B0604030504040204" pitchFamily="34" charset="0"/>
            </a:endParaRP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pt-PT" altLang="en-US" sz="2400" b="1" dirty="0">
              <a:latin typeface="Tahoma" panose="020B0604030504040204" pitchFamily="34" charset="0"/>
            </a:endParaRP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pt-PT" altLang="en-US" sz="2000" b="1" dirty="0">
                <a:latin typeface="Tahoma" panose="020B0604030504040204" pitchFamily="34" charset="0"/>
              </a:rPr>
              <a:t>Interseção entre as duas curvas?</a:t>
            </a:r>
            <a:endParaRPr lang="en-US" altLang="en-US" sz="2000" dirty="0">
              <a:latin typeface="Tahoma" panose="020B0604030504040204" pitchFamily="34" charset="0"/>
            </a:endParaRPr>
          </a:p>
          <a:p>
            <a:pPr lvl="1" eaLnBrk="1" hangingPunct="1">
              <a:defRPr/>
            </a:pPr>
            <a:r>
              <a:rPr lang="pt-PT" altLang="en-US" sz="2000" b="1" dirty="0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</a:rPr>
              <a:t>Equilíbrio macroeconómico</a:t>
            </a:r>
          </a:p>
          <a:p>
            <a:pPr lvl="2" eaLnBrk="1" hangingPunct="1">
              <a:lnSpc>
                <a:spcPct val="125000"/>
              </a:lnSpc>
              <a:defRPr/>
            </a:pPr>
            <a:r>
              <a:rPr lang="pt-PT" altLang="en-US" sz="1800" b="1" dirty="0">
                <a:latin typeface="Tahoma" panose="020B0604030504040204" pitchFamily="34" charset="0"/>
              </a:rPr>
              <a:t>Quantidade total de bens e serviços (em termos reais) e preços de todos os bens e serviços (em índice) que satisfazem todos consumidores e produtores</a:t>
            </a:r>
            <a:endParaRPr lang="en-US" altLang="en-US" sz="1800" dirty="0">
              <a:latin typeface="Tahoma" panose="020B0604030504040204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Marcador de Posição do Número do Diapositivo 5">
            <a:extLst>
              <a:ext uri="{FF2B5EF4-FFF2-40B4-BE49-F238E27FC236}">
                <a16:creationId xmlns:a16="http://schemas.microsoft.com/office/drawing/2014/main" id="{B088067C-B127-4520-B39E-BA46D18DC4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45B1892F-E90D-443E-A0E4-B1F3525B19B3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8195" name="Rectangle 2">
            <a:extLst>
              <a:ext uri="{FF2B5EF4-FFF2-40B4-BE49-F238E27FC236}">
                <a16:creationId xmlns:a16="http://schemas.microsoft.com/office/drawing/2014/main" id="{6C3A88CF-3C57-4514-A0ED-0D271606FA8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pt-PT" altLang="en-US" sz="3200" b="1">
                <a:latin typeface="Tahoma" panose="020B0604030504040204" pitchFamily="34" charset="0"/>
              </a:rPr>
              <a:t>Política macroeconómica keynesiana</a:t>
            </a:r>
            <a:endParaRPr lang="en-US" altLang="en-US" sz="3200" b="1">
              <a:latin typeface="Tahoma" panose="020B0604030504040204" pitchFamily="34" charset="0"/>
            </a:endParaRP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9567A738-944D-4101-9868-A9C53B220A6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PT" altLang="en-US" sz="2000" b="1" dirty="0">
                <a:latin typeface="Tahoma" panose="020B0604030504040204" pitchFamily="34" charset="0"/>
              </a:rPr>
              <a:t>Em 1936 Keynes publicou a obra de referência</a:t>
            </a:r>
            <a:r>
              <a:rPr lang="pt-PT" altLang="en-US" sz="2400" dirty="0">
                <a:latin typeface="Tahoma" panose="020B0604030504040204" pitchFamily="34" charset="0"/>
              </a:rPr>
              <a:t> </a:t>
            </a:r>
          </a:p>
          <a:p>
            <a:pPr lvl="1" eaLnBrk="1" hangingPunct="1">
              <a:defRPr/>
            </a:pPr>
            <a:r>
              <a:rPr lang="pt-PT" altLang="en-US" sz="1800" b="1" i="1" dirty="0">
                <a:solidFill>
                  <a:srgbClr val="002060"/>
                </a:solidFill>
                <a:latin typeface="Tahoma" panose="020B0604030504040204" pitchFamily="34" charset="0"/>
              </a:rPr>
              <a:t>A Teoria Geral do Emprego, do Juro e do Dinheiro</a:t>
            </a:r>
            <a:r>
              <a:rPr lang="pt-PT" altLang="en-US" sz="1800" b="1" dirty="0">
                <a:solidFill>
                  <a:srgbClr val="002060"/>
                </a:solidFill>
                <a:latin typeface="Tahoma" panose="020B0604030504040204" pitchFamily="34" charset="0"/>
              </a:rPr>
              <a:t> </a:t>
            </a:r>
          </a:p>
          <a:p>
            <a:pPr lvl="1" eaLnBrk="1" hangingPunct="1">
              <a:defRPr/>
            </a:pPr>
            <a:r>
              <a:rPr lang="pt-PT" altLang="en-US" sz="1800" dirty="0">
                <a:latin typeface="Tahoma" panose="020B0604030504040204" pitchFamily="34" charset="0"/>
              </a:rPr>
              <a:t>Revolucionou o modo de pensar o funcionamento da economia </a:t>
            </a:r>
          </a:p>
          <a:p>
            <a:pPr eaLnBrk="1" hangingPunct="1">
              <a:buClr>
                <a:srgbClr val="CC0000"/>
              </a:buClr>
              <a:defRPr/>
            </a:pPr>
            <a:r>
              <a:rPr lang="pt-PT" altLang="en-US" sz="2000" b="1" dirty="0">
                <a:solidFill>
                  <a:srgbClr val="000000"/>
                </a:solidFill>
                <a:latin typeface="Tahoma" panose="020B0604030504040204" pitchFamily="34" charset="0"/>
              </a:rPr>
              <a:t>Para os </a:t>
            </a:r>
            <a:r>
              <a:rPr lang="pt-PT" altLang="en-US" sz="2000" b="1" dirty="0" err="1">
                <a:solidFill>
                  <a:srgbClr val="000000"/>
                </a:solidFill>
                <a:latin typeface="Tahoma" panose="020B0604030504040204" pitchFamily="34" charset="0"/>
              </a:rPr>
              <a:t>keynesianos</a:t>
            </a:r>
            <a:r>
              <a:rPr lang="pt-PT" altLang="en-US" sz="2400" dirty="0">
                <a:solidFill>
                  <a:srgbClr val="000000"/>
                </a:solidFill>
                <a:latin typeface="Tahoma" panose="020B0604030504040204" pitchFamily="34" charset="0"/>
              </a:rPr>
              <a:t>: </a:t>
            </a:r>
          </a:p>
          <a:p>
            <a:pPr lvl="1" eaLnBrk="1" hangingPunct="1">
              <a:buClr>
                <a:srgbClr val="CC0000"/>
              </a:buClr>
              <a:defRPr/>
            </a:pPr>
            <a:r>
              <a:rPr lang="pt-PT" altLang="en-US" sz="1800" b="1" dirty="0">
                <a:latin typeface="Tahoma" panose="020B0604030504040204" pitchFamily="34" charset="0"/>
              </a:rPr>
              <a:t>as políticas governamentais podem </a:t>
            </a:r>
            <a:r>
              <a:rPr lang="pt-PT" altLang="en-US" sz="1800" b="1" u="sng" dirty="0">
                <a:latin typeface="Tahoma" panose="020B0604030504040204" pitchFamily="34" charset="0"/>
              </a:rPr>
              <a:t>influenciar a atividade económica</a:t>
            </a:r>
            <a:r>
              <a:rPr lang="pt-PT" altLang="en-US" sz="1800" b="1" dirty="0">
                <a:latin typeface="Tahoma" panose="020B0604030504040204" pitchFamily="34" charset="0"/>
              </a:rPr>
              <a:t> e, portanto, o </a:t>
            </a:r>
            <a:r>
              <a:rPr lang="pt-PT" altLang="en-US" sz="1800" b="1" dirty="0">
                <a:solidFill>
                  <a:srgbClr val="C00000"/>
                </a:solidFill>
                <a:latin typeface="Tahoma" panose="020B0604030504040204" pitchFamily="34" charset="0"/>
              </a:rPr>
              <a:t>emprego</a:t>
            </a:r>
            <a:r>
              <a:rPr lang="pt-PT" altLang="en-US" sz="1800" b="1" dirty="0">
                <a:latin typeface="Tahoma" panose="020B0604030504040204" pitchFamily="34" charset="0"/>
              </a:rPr>
              <a:t> e a </a:t>
            </a:r>
            <a:r>
              <a:rPr lang="pt-PT" altLang="en-US" sz="1800" b="1" dirty="0">
                <a:solidFill>
                  <a:srgbClr val="C00000"/>
                </a:solidFill>
                <a:latin typeface="Tahoma" panose="020B0604030504040204" pitchFamily="34" charset="0"/>
              </a:rPr>
              <a:t>evolução dos preços</a:t>
            </a:r>
          </a:p>
          <a:p>
            <a:pPr marL="471487" lvl="1" indent="0" eaLnBrk="1" hangingPunct="1">
              <a:buClr>
                <a:srgbClr val="CC0000"/>
              </a:buClr>
              <a:buFont typeface="Wingdings" panose="05000000000000000000" pitchFamily="2" charset="2"/>
              <a:buNone/>
              <a:defRPr/>
            </a:pPr>
            <a:endParaRPr lang="pt-PT" altLang="en-US" sz="1800" b="1" dirty="0">
              <a:solidFill>
                <a:srgbClr val="C00000"/>
              </a:solidFill>
              <a:latin typeface="Tahoma" panose="020B0604030504040204" pitchFamily="34" charset="0"/>
            </a:endParaRPr>
          </a:p>
          <a:p>
            <a:pPr lvl="2" eaLnBrk="1" hangingPunct="1">
              <a:buClr>
                <a:srgbClr val="CC0000"/>
              </a:buClr>
              <a:defRPr/>
            </a:pPr>
            <a:r>
              <a:rPr lang="pt-PT" altLang="en-US" sz="1600" b="1" dirty="0">
                <a:latin typeface="Tahoma" panose="020B0604030504040204" pitchFamily="34" charset="0"/>
              </a:rPr>
              <a:t>Intervenção sobre as componentes da </a:t>
            </a:r>
            <a:r>
              <a:rPr lang="pt-PT" altLang="en-US" sz="1600" b="1" u="sng" dirty="0">
                <a:latin typeface="Tahoma" panose="020B0604030504040204" pitchFamily="34" charset="0"/>
              </a:rPr>
              <a:t>Procura Agregada</a:t>
            </a:r>
          </a:p>
          <a:p>
            <a:pPr lvl="3" eaLnBrk="1" hangingPunct="1">
              <a:buClr>
                <a:srgbClr val="CC0000"/>
              </a:buClr>
              <a:defRPr/>
            </a:pPr>
            <a:r>
              <a:rPr lang="pt-PT" altLang="en-US" sz="1200" b="1" dirty="0">
                <a:solidFill>
                  <a:srgbClr val="0070C0"/>
                </a:solidFill>
                <a:latin typeface="Tahoma" panose="020B0604030504040204" pitchFamily="34" charset="0"/>
              </a:rPr>
              <a:t>Impostos</a:t>
            </a:r>
          </a:p>
          <a:p>
            <a:pPr lvl="3" eaLnBrk="1" hangingPunct="1">
              <a:buClr>
                <a:srgbClr val="CC0000"/>
              </a:buClr>
              <a:defRPr/>
            </a:pPr>
            <a:r>
              <a:rPr lang="pt-PT" altLang="en-US" sz="1200" b="1" dirty="0">
                <a:solidFill>
                  <a:srgbClr val="0070C0"/>
                </a:solidFill>
                <a:latin typeface="Tahoma" panose="020B0604030504040204" pitchFamily="34" charset="0"/>
              </a:rPr>
              <a:t>Salários da Administração Pública</a:t>
            </a:r>
          </a:p>
          <a:p>
            <a:pPr lvl="3" eaLnBrk="1" hangingPunct="1">
              <a:buClr>
                <a:srgbClr val="CC0000"/>
              </a:buClr>
              <a:defRPr/>
            </a:pPr>
            <a:r>
              <a:rPr lang="pt-PT" altLang="en-US" sz="1200" b="1" dirty="0">
                <a:solidFill>
                  <a:srgbClr val="0070C0"/>
                </a:solidFill>
                <a:latin typeface="Tahoma" panose="020B0604030504040204" pitchFamily="34" charset="0"/>
              </a:rPr>
              <a:t>Prestações Sociais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Marcador de Posição do Número do Diapositivo 5">
            <a:extLst>
              <a:ext uri="{FF2B5EF4-FFF2-40B4-BE49-F238E27FC236}">
                <a16:creationId xmlns:a16="http://schemas.microsoft.com/office/drawing/2014/main" id="{6AC0B828-CA8A-47C6-9E16-2226637420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6044AA7F-C470-4092-99A0-ACF591E2759E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9219" name="Rectangle 2">
            <a:extLst>
              <a:ext uri="{FF2B5EF4-FFF2-40B4-BE49-F238E27FC236}">
                <a16:creationId xmlns:a16="http://schemas.microsoft.com/office/drawing/2014/main" id="{C4F90CE3-6B84-43EE-99BB-447C42B3AD9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pt-PT" altLang="en-US" sz="3200" b="1">
                <a:latin typeface="Tahoma" panose="020B0604030504040204" pitchFamily="34" charset="0"/>
              </a:rPr>
              <a:t>Horizonte temporal</a:t>
            </a:r>
            <a:endParaRPr lang="en-US" altLang="en-US" sz="3200" b="1">
              <a:latin typeface="Tahoma" panose="020B0604030504040204" pitchFamily="34" charset="0"/>
            </a:endParaRPr>
          </a:p>
        </p:txBody>
      </p:sp>
      <p:sp>
        <p:nvSpPr>
          <p:cNvPr id="50179" name="Rectangle 3">
            <a:extLst>
              <a:ext uri="{FF2B5EF4-FFF2-40B4-BE49-F238E27FC236}">
                <a16:creationId xmlns:a16="http://schemas.microsoft.com/office/drawing/2014/main" id="{291053DB-AC45-45B7-AE5B-3273B698C71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66738" y="1752600"/>
            <a:ext cx="8253412" cy="4267200"/>
          </a:xfrm>
        </p:spPr>
        <p:txBody>
          <a:bodyPr/>
          <a:lstStyle/>
          <a:p>
            <a:pPr eaLnBrk="1" hangingPunct="1">
              <a:defRPr/>
            </a:pPr>
            <a:r>
              <a:rPr lang="pt-PT" altLang="en-US" sz="2400" b="1" dirty="0">
                <a:latin typeface="Tahoma" panose="020B0604030504040204" pitchFamily="34" charset="0"/>
              </a:rPr>
              <a:t>Horizonte temporal</a:t>
            </a:r>
          </a:p>
          <a:p>
            <a:pPr lvl="1" eaLnBrk="1" hangingPunct="1">
              <a:defRPr/>
            </a:pPr>
            <a:r>
              <a:rPr lang="pt-PT" altLang="en-US" sz="2000" b="1" dirty="0">
                <a:solidFill>
                  <a:srgbClr val="0000FF"/>
                </a:solidFill>
                <a:latin typeface="Tahoma" panose="020B0604030504040204" pitchFamily="34" charset="0"/>
              </a:rPr>
              <a:t>Longo prazo</a:t>
            </a:r>
          </a:p>
          <a:p>
            <a:pPr lvl="2" eaLnBrk="1" hangingPunct="1">
              <a:defRPr/>
            </a:pPr>
            <a:r>
              <a:rPr lang="pt-PT" altLang="en-US" sz="1800" b="1" dirty="0">
                <a:latin typeface="Tahoma" panose="020B0604030504040204" pitchFamily="34" charset="0"/>
              </a:rPr>
              <a:t>Tema central:</a:t>
            </a:r>
            <a:r>
              <a:rPr lang="pt-PT" altLang="en-US" sz="1800" b="1" dirty="0">
                <a:solidFill>
                  <a:srgbClr val="0000FF"/>
                </a:solidFill>
                <a:latin typeface="Tahoma" panose="020B0604030504040204" pitchFamily="34" charset="0"/>
              </a:rPr>
              <a:t> </a:t>
            </a:r>
            <a:r>
              <a:rPr lang="pt-PT" altLang="en-US" sz="1800" b="1" dirty="0">
                <a:solidFill>
                  <a:srgbClr val="336600"/>
                </a:solidFill>
                <a:latin typeface="Tahoma" panose="020B0604030504040204" pitchFamily="34" charset="0"/>
              </a:rPr>
              <a:t>crescimento da capacidade produtiva</a:t>
            </a:r>
          </a:p>
          <a:p>
            <a:pPr lvl="2" eaLnBrk="1" hangingPunct="1">
              <a:defRPr/>
            </a:pPr>
            <a:r>
              <a:rPr lang="pt-PT" altLang="en-US" sz="1800" b="1" dirty="0">
                <a:latin typeface="Tahoma" panose="020B0604030504040204" pitchFamily="34" charset="0"/>
              </a:rPr>
              <a:t>Aumento do Produto é determinado por maior capacidade produtiva da economia (lado da oferta)</a:t>
            </a:r>
          </a:p>
          <a:p>
            <a:pPr marL="909637" lvl="2" indent="0" eaLnBrk="1" hangingPunct="1">
              <a:buFont typeface="Wingdings" panose="05000000000000000000" pitchFamily="2" charset="2"/>
              <a:buNone/>
              <a:defRPr/>
            </a:pPr>
            <a:endParaRPr lang="pt-PT" altLang="en-US" sz="1800" b="1" dirty="0">
              <a:latin typeface="Tahoma" panose="020B0604030504040204" pitchFamily="34" charset="0"/>
            </a:endParaRPr>
          </a:p>
          <a:p>
            <a:pPr lvl="1" eaLnBrk="1" hangingPunct="1">
              <a:defRPr/>
            </a:pPr>
            <a:r>
              <a:rPr lang="pt-PT" altLang="en-US" sz="2000" b="1" dirty="0">
                <a:solidFill>
                  <a:srgbClr val="0000FF"/>
                </a:solidFill>
                <a:latin typeface="Tahoma" panose="020B0604030504040204" pitchFamily="34" charset="0"/>
              </a:rPr>
              <a:t>Curto  prazo</a:t>
            </a:r>
          </a:p>
          <a:p>
            <a:pPr lvl="2" eaLnBrk="1" hangingPunct="1">
              <a:defRPr/>
            </a:pPr>
            <a:r>
              <a:rPr lang="pt-PT" altLang="en-US" sz="1800" b="1" dirty="0">
                <a:latin typeface="Tahoma" panose="020B0604030504040204" pitchFamily="34" charset="0"/>
              </a:rPr>
              <a:t>Nível do </a:t>
            </a:r>
            <a:r>
              <a:rPr lang="pt-PT" altLang="en-US" sz="1800" b="1" dirty="0">
                <a:solidFill>
                  <a:srgbClr val="336600"/>
                </a:solidFill>
                <a:latin typeface="Tahoma" panose="020B0604030504040204" pitchFamily="34" charset="0"/>
              </a:rPr>
              <a:t>Produto</a:t>
            </a:r>
            <a:r>
              <a:rPr lang="pt-PT" altLang="en-US" sz="1800" b="1" dirty="0">
                <a:latin typeface="Tahoma" panose="020B0604030504040204" pitchFamily="34" charset="0"/>
              </a:rPr>
              <a:t> é determinado pela </a:t>
            </a:r>
            <a:r>
              <a:rPr lang="pt-PT" altLang="en-US" sz="1800" b="1" dirty="0">
                <a:solidFill>
                  <a:srgbClr val="336600"/>
                </a:solidFill>
                <a:latin typeface="Tahoma" panose="020B0604030504040204" pitchFamily="34" charset="0"/>
              </a:rPr>
              <a:t>Procura Agregada</a:t>
            </a:r>
          </a:p>
          <a:p>
            <a:pPr lvl="2" eaLnBrk="1" hangingPunct="1">
              <a:defRPr/>
            </a:pPr>
            <a:r>
              <a:rPr lang="pt-PT" altLang="en-US" sz="1800" b="1" dirty="0">
                <a:latin typeface="Tahoma" panose="020B0604030504040204" pitchFamily="34" charset="0"/>
              </a:rPr>
              <a:t>Flutuações da Procura Agregada estão, em geral, na origem dos </a:t>
            </a:r>
            <a:r>
              <a:rPr lang="pt-PT" altLang="en-US" sz="1800" b="1" dirty="0">
                <a:solidFill>
                  <a:srgbClr val="A50021"/>
                </a:solidFill>
                <a:latin typeface="Tahoma" panose="020B0604030504040204" pitchFamily="34" charset="0"/>
              </a:rPr>
              <a:t>ciclos económicos</a:t>
            </a:r>
            <a:r>
              <a:rPr lang="pt-PT" altLang="en-US" sz="1800" b="1" dirty="0">
                <a:latin typeface="Tahoma" panose="020B0604030504040204" pitchFamily="34" charset="0"/>
              </a:rPr>
              <a:t> (</a:t>
            </a:r>
            <a:r>
              <a:rPr lang="pt-PT" altLang="en-US" sz="1800" b="1" i="1" dirty="0">
                <a:latin typeface="Tahoma" panose="020B0604030504040204" pitchFamily="34" charset="0"/>
              </a:rPr>
              <a:t>choques da procura</a:t>
            </a:r>
            <a:r>
              <a:rPr lang="pt-PT" altLang="en-US" sz="1800" b="1" dirty="0">
                <a:latin typeface="Tahoma" panose="020B0604030504040204" pitchFamily="34" charset="0"/>
              </a:rPr>
              <a:t>)</a:t>
            </a:r>
            <a:endParaRPr lang="en-US" altLang="en-US" sz="1800" b="1" dirty="0">
              <a:latin typeface="Tahoma" panose="020B0604030504040204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Marcador de Posição do Número do Diapositivo 5">
            <a:extLst>
              <a:ext uri="{FF2B5EF4-FFF2-40B4-BE49-F238E27FC236}">
                <a16:creationId xmlns:a16="http://schemas.microsoft.com/office/drawing/2014/main" id="{3DFD207A-E69C-4AA9-8B39-0A7830A3DB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C30155FA-C9D1-4F54-8540-D162D01ACF66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10243" name="Rectangle 2">
            <a:extLst>
              <a:ext uri="{FF2B5EF4-FFF2-40B4-BE49-F238E27FC236}">
                <a16:creationId xmlns:a16="http://schemas.microsoft.com/office/drawing/2014/main" id="{B13B8C3D-2B21-4728-9E06-A5ACAA23DD7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pt-PT" altLang="en-US" sz="3600" b="1"/>
              <a:t>Ciclos económicos</a:t>
            </a:r>
            <a:endParaRPr lang="en-US" altLang="en-US" sz="3600" b="1"/>
          </a:p>
        </p:txBody>
      </p:sp>
      <p:sp>
        <p:nvSpPr>
          <p:cNvPr id="10244" name="Rectangle 3">
            <a:extLst>
              <a:ext uri="{FF2B5EF4-FFF2-40B4-BE49-F238E27FC236}">
                <a16:creationId xmlns:a16="http://schemas.microsoft.com/office/drawing/2014/main" id="{A5E43842-6510-45B8-929F-AF12EB338E5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15000"/>
              </a:lnSpc>
            </a:pPr>
            <a:r>
              <a:rPr lang="pt-PT" altLang="en-US" sz="2000" b="1"/>
              <a:t>Flutuações periódicas do PIB em torno da sua tendência de longo prazo</a:t>
            </a:r>
          </a:p>
          <a:p>
            <a:pPr eaLnBrk="1" hangingPunct="1">
              <a:lnSpc>
                <a:spcPct val="115000"/>
              </a:lnSpc>
            </a:pPr>
            <a:endParaRPr lang="pt-PT" altLang="en-US" sz="2000" b="1"/>
          </a:p>
          <a:p>
            <a:pPr eaLnBrk="1" hangingPunct="1">
              <a:lnSpc>
                <a:spcPct val="115000"/>
              </a:lnSpc>
            </a:pPr>
            <a:r>
              <a:rPr lang="pt-PT" altLang="en-US" sz="2000" b="1"/>
              <a:t>Podem ser identificadas </a:t>
            </a:r>
            <a:r>
              <a:rPr lang="pt-PT" altLang="en-US" sz="2000" b="1" u="sng"/>
              <a:t>4 fases</a:t>
            </a:r>
            <a:r>
              <a:rPr lang="pt-PT" altLang="en-US" sz="2000" b="1"/>
              <a:t>:</a:t>
            </a:r>
          </a:p>
          <a:p>
            <a:pPr lvl="1" eaLnBrk="1" hangingPunct="1">
              <a:lnSpc>
                <a:spcPct val="115000"/>
              </a:lnSpc>
            </a:pPr>
            <a:r>
              <a:rPr lang="pt-PT" altLang="en-US" sz="1600" b="1">
                <a:solidFill>
                  <a:srgbClr val="A50021"/>
                </a:solidFill>
              </a:rPr>
              <a:t>The upturn</a:t>
            </a:r>
            <a:r>
              <a:rPr lang="pt-PT" altLang="en-US" sz="1600" b="1"/>
              <a:t>: uma economia em estagnação ou recessão começa a recuperar</a:t>
            </a:r>
          </a:p>
          <a:p>
            <a:pPr lvl="1" eaLnBrk="1" hangingPunct="1">
              <a:lnSpc>
                <a:spcPct val="115000"/>
              </a:lnSpc>
            </a:pPr>
            <a:r>
              <a:rPr lang="pt-PT" altLang="en-US" sz="1600" b="1">
                <a:solidFill>
                  <a:srgbClr val="A50021"/>
                </a:solidFill>
              </a:rPr>
              <a:t>The expansion</a:t>
            </a:r>
            <a:r>
              <a:rPr lang="pt-PT" altLang="en-US" sz="1600" b="1"/>
              <a:t>: rápido crescimento da economia</a:t>
            </a:r>
          </a:p>
          <a:p>
            <a:pPr lvl="1" eaLnBrk="1" hangingPunct="1">
              <a:lnSpc>
                <a:spcPct val="115000"/>
              </a:lnSpc>
            </a:pPr>
            <a:r>
              <a:rPr lang="pt-PT" altLang="en-US" sz="1600" b="1">
                <a:solidFill>
                  <a:srgbClr val="A50021"/>
                </a:solidFill>
              </a:rPr>
              <a:t>The peaking out</a:t>
            </a:r>
            <a:r>
              <a:rPr lang="pt-PT" altLang="en-US" sz="1600" b="1"/>
              <a:t>: crescimento cessa ou começa a reduzir</a:t>
            </a:r>
          </a:p>
          <a:p>
            <a:pPr lvl="1" eaLnBrk="1" hangingPunct="1">
              <a:lnSpc>
                <a:spcPct val="115000"/>
              </a:lnSpc>
            </a:pPr>
            <a:r>
              <a:rPr lang="pt-PT" altLang="en-US" sz="1600" b="1">
                <a:solidFill>
                  <a:srgbClr val="A50021"/>
                </a:solidFill>
              </a:rPr>
              <a:t>The slowdown or recession</a:t>
            </a:r>
            <a:r>
              <a:rPr lang="pt-PT" altLang="en-US" sz="1600" b="1"/>
              <a:t>: pouco/nenhum crescimento ou mesmo quebra na atividade económica</a:t>
            </a:r>
            <a:endParaRPr lang="en-US" altLang="en-US" sz="1600" b="1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Marcador de Posição do Número do Diapositivo 5">
            <a:extLst>
              <a:ext uri="{FF2B5EF4-FFF2-40B4-BE49-F238E27FC236}">
                <a16:creationId xmlns:a16="http://schemas.microsoft.com/office/drawing/2014/main" id="{7D535852-97DF-45F6-92E3-2BD811D977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C97B375D-851E-47E7-89B8-5B1BBAA9BEA7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11267" name="Rectangle 2">
            <a:extLst>
              <a:ext uri="{FF2B5EF4-FFF2-40B4-BE49-F238E27FC236}">
                <a16:creationId xmlns:a16="http://schemas.microsoft.com/office/drawing/2014/main" id="{A7C6ED86-82DD-429C-842F-5766DD6564C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PT" altLang="en-US"/>
              <a:t>Cont.</a:t>
            </a:r>
            <a:endParaRPr lang="en-US" altLang="en-US"/>
          </a:p>
        </p:txBody>
      </p:sp>
      <p:sp>
        <p:nvSpPr>
          <p:cNvPr id="11268" name="Rectangle 3">
            <a:extLst>
              <a:ext uri="{FF2B5EF4-FFF2-40B4-BE49-F238E27FC236}">
                <a16:creationId xmlns:a16="http://schemas.microsoft.com/office/drawing/2014/main" id="{ABC5F017-EA00-47BF-836F-B18E97CB24A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15000"/>
              </a:lnSpc>
            </a:pPr>
            <a:r>
              <a:rPr lang="pt-PT" altLang="en-US" sz="1800" b="1"/>
              <a:t>Na prática, os ciclos económicos são altamente irregulares</a:t>
            </a:r>
          </a:p>
          <a:p>
            <a:pPr lvl="1" eaLnBrk="1" hangingPunct="1">
              <a:lnSpc>
                <a:spcPct val="125000"/>
              </a:lnSpc>
            </a:pPr>
            <a:r>
              <a:rPr lang="pt-PT" altLang="en-US" sz="1600" b="1" i="1">
                <a:solidFill>
                  <a:srgbClr val="002060"/>
                </a:solidFill>
              </a:rPr>
              <a:t>Duração das fases</a:t>
            </a:r>
          </a:p>
          <a:p>
            <a:pPr lvl="1" eaLnBrk="1" hangingPunct="1">
              <a:lnSpc>
                <a:spcPct val="125000"/>
              </a:lnSpc>
            </a:pPr>
            <a:r>
              <a:rPr lang="pt-PT" altLang="en-US" sz="1600" b="1" i="1">
                <a:solidFill>
                  <a:srgbClr val="002060"/>
                </a:solidFill>
              </a:rPr>
              <a:t>Magnitude das fases</a:t>
            </a:r>
          </a:p>
          <a:p>
            <a:pPr lvl="1" eaLnBrk="1" hangingPunct="1">
              <a:lnSpc>
                <a:spcPct val="125000"/>
              </a:lnSpc>
            </a:pPr>
            <a:endParaRPr lang="pt-PT" altLang="en-US" sz="1800" b="1"/>
          </a:p>
          <a:p>
            <a:pPr eaLnBrk="1" hangingPunct="1">
              <a:lnSpc>
                <a:spcPct val="125000"/>
              </a:lnSpc>
            </a:pPr>
            <a:r>
              <a:rPr lang="pt-PT" altLang="en-US" sz="1800" b="1"/>
              <a:t>Principais </a:t>
            </a:r>
            <a:r>
              <a:rPr lang="pt-PT" altLang="en-US" sz="1800" b="1">
                <a:solidFill>
                  <a:srgbClr val="A50021"/>
                </a:solidFill>
              </a:rPr>
              <a:t>causas</a:t>
            </a:r>
            <a:r>
              <a:rPr lang="pt-PT" altLang="en-US" sz="1800" b="1"/>
              <a:t> das flutuações</a:t>
            </a:r>
          </a:p>
          <a:p>
            <a:pPr lvl="1" eaLnBrk="1" hangingPunct="1">
              <a:lnSpc>
                <a:spcPct val="125000"/>
              </a:lnSpc>
            </a:pPr>
            <a:r>
              <a:rPr lang="pt-PT" altLang="en-US" sz="1600" b="1"/>
              <a:t>Curto prazo: alterações na procura agregada</a:t>
            </a:r>
          </a:p>
          <a:p>
            <a:pPr lvl="1" eaLnBrk="1" hangingPunct="1">
              <a:lnSpc>
                <a:spcPct val="125000"/>
              </a:lnSpc>
            </a:pPr>
            <a:r>
              <a:rPr lang="pt-PT" altLang="en-US" sz="1600" b="1"/>
              <a:t>Longo prazo: recursos humanos, produtividade do trabalho, investimento</a:t>
            </a:r>
            <a:endParaRPr lang="en-US" altLang="en-US" sz="1600" b="1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ofile">
  <a:themeElements>
    <a:clrScheme name="Profile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anose="020B060403050404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anose="020B0604030504040204" pitchFamily="34" charset="0"/>
          </a:defRPr>
        </a:defPPr>
      </a:lstStyle>
    </a:lnDef>
  </a:objectDefaults>
  <a:extraClrSchemeLst>
    <a:extraClrScheme>
      <a:clrScheme name="Profile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e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Profile</Template>
  <TotalTime>414</TotalTime>
  <Words>1524</Words>
  <Application>Microsoft Office PowerPoint</Application>
  <PresentationFormat>Apresentação no Ecrã (4:3)</PresentationFormat>
  <Paragraphs>261</Paragraphs>
  <Slides>26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26</vt:i4>
      </vt:variant>
    </vt:vector>
  </HeadingPairs>
  <TitlesOfParts>
    <vt:vector size="31" baseType="lpstr">
      <vt:lpstr>Verdana</vt:lpstr>
      <vt:lpstr>Arial</vt:lpstr>
      <vt:lpstr>Wingdings</vt:lpstr>
      <vt:lpstr>Tahoma</vt:lpstr>
      <vt:lpstr>Profile</vt:lpstr>
      <vt:lpstr>Introdução à Economia T6</vt:lpstr>
      <vt:lpstr>Introdução</vt:lpstr>
      <vt:lpstr>Figura 20-5: A oferta e a procura agregadas determinam os principais agregados macroeconómicos</vt:lpstr>
      <vt:lpstr>Análise da Figura 20-5</vt:lpstr>
      <vt:lpstr>Cont.</vt:lpstr>
      <vt:lpstr>Política macroeconómica keynesiana</vt:lpstr>
      <vt:lpstr>Horizonte temporal</vt:lpstr>
      <vt:lpstr>Ciclos económicos</vt:lpstr>
      <vt:lpstr>Cont.</vt:lpstr>
      <vt:lpstr>Política macroeconómica: objetivos</vt:lpstr>
      <vt:lpstr>Cont.</vt:lpstr>
      <vt:lpstr>Cont.</vt:lpstr>
      <vt:lpstr>Cont.</vt:lpstr>
      <vt:lpstr>Política macroeconómica: instrumentos</vt:lpstr>
      <vt:lpstr> Medição do Produto</vt:lpstr>
      <vt:lpstr>Produto: ótica da Despesa</vt:lpstr>
      <vt:lpstr>Produto: ótica da Despesa</vt:lpstr>
      <vt:lpstr>Cont.</vt:lpstr>
      <vt:lpstr>  Produto Nacional Bruto (PNB)</vt:lpstr>
      <vt:lpstr>RENDIMENTO NACIONAL (RN)</vt:lpstr>
      <vt:lpstr>Rendimento Disponível (RD)</vt:lpstr>
      <vt:lpstr>RELAÇÃO ENTRE  INVESTIMENTO E POUPANÇA</vt:lpstr>
      <vt:lpstr>Cont.</vt:lpstr>
      <vt:lpstr>Medição do desemprego</vt:lpstr>
      <vt:lpstr>Cont.</vt:lpstr>
      <vt:lpstr>Medição da inflação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Introdução à Economia T7</dc:title>
  <dc:creator>Manuela</dc:creator>
  <cp:lastModifiedBy>Gonçalo Caetano</cp:lastModifiedBy>
  <cp:revision>28</cp:revision>
  <dcterms:created xsi:type="dcterms:W3CDTF">2009-01-19T22:16:49Z</dcterms:created>
  <dcterms:modified xsi:type="dcterms:W3CDTF">2020-04-15T08:54:38Z</dcterms:modified>
</cp:coreProperties>
</file>